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4" r:id="rId1"/>
    <p:sldMasterId id="2147486822" r:id="rId2"/>
    <p:sldMasterId id="2147487214" r:id="rId3"/>
  </p:sldMasterIdLst>
  <p:notesMasterIdLst>
    <p:notesMasterId r:id="rId109"/>
  </p:notesMasterIdLst>
  <p:handoutMasterIdLst>
    <p:handoutMasterId r:id="rId110"/>
  </p:handoutMasterIdLst>
  <p:sldIdLst>
    <p:sldId id="256" r:id="rId4"/>
    <p:sldId id="810" r:id="rId5"/>
    <p:sldId id="807" r:id="rId6"/>
    <p:sldId id="771" r:id="rId7"/>
    <p:sldId id="772" r:id="rId8"/>
    <p:sldId id="773" r:id="rId9"/>
    <p:sldId id="774" r:id="rId10"/>
    <p:sldId id="778" r:id="rId11"/>
    <p:sldId id="779" r:id="rId12"/>
    <p:sldId id="777" r:id="rId13"/>
    <p:sldId id="780" r:id="rId14"/>
    <p:sldId id="782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672" r:id="rId31"/>
    <p:sldId id="676" r:id="rId32"/>
    <p:sldId id="798" r:id="rId33"/>
    <p:sldId id="799" r:id="rId34"/>
    <p:sldId id="456" r:id="rId35"/>
    <p:sldId id="457" r:id="rId36"/>
    <p:sldId id="515" r:id="rId37"/>
    <p:sldId id="458" r:id="rId38"/>
    <p:sldId id="669" r:id="rId39"/>
    <p:sldId id="670" r:id="rId40"/>
    <p:sldId id="602" r:id="rId41"/>
    <p:sldId id="518" r:id="rId42"/>
    <p:sldId id="459" r:id="rId43"/>
    <p:sldId id="460" r:id="rId44"/>
    <p:sldId id="596" r:id="rId45"/>
    <p:sldId id="804" r:id="rId46"/>
    <p:sldId id="800" r:id="rId47"/>
    <p:sldId id="808" r:id="rId48"/>
    <p:sldId id="809" r:id="rId49"/>
    <p:sldId id="802" r:id="rId50"/>
    <p:sldId id="657" r:id="rId51"/>
    <p:sldId id="692" r:id="rId52"/>
    <p:sldId id="650" r:id="rId53"/>
    <p:sldId id="700" r:id="rId54"/>
    <p:sldId id="727" r:id="rId55"/>
    <p:sldId id="729" r:id="rId56"/>
    <p:sldId id="701" r:id="rId57"/>
    <p:sldId id="730" r:id="rId58"/>
    <p:sldId id="731" r:id="rId59"/>
    <p:sldId id="689" r:id="rId60"/>
    <p:sldId id="698" r:id="rId61"/>
    <p:sldId id="694" r:id="rId62"/>
    <p:sldId id="702" r:id="rId63"/>
    <p:sldId id="732" r:id="rId64"/>
    <p:sldId id="745" r:id="rId65"/>
    <p:sldId id="659" r:id="rId66"/>
    <p:sldId id="705" r:id="rId67"/>
    <p:sldId id="679" r:id="rId68"/>
    <p:sldId id="680" r:id="rId69"/>
    <p:sldId id="681" r:id="rId70"/>
    <p:sldId id="682" r:id="rId71"/>
    <p:sldId id="759" r:id="rId72"/>
    <p:sldId id="753" r:id="rId73"/>
    <p:sldId id="722" r:id="rId74"/>
    <p:sldId id="755" r:id="rId75"/>
    <p:sldId id="684" r:id="rId76"/>
    <p:sldId id="754" r:id="rId77"/>
    <p:sldId id="747" r:id="rId78"/>
    <p:sldId id="748" r:id="rId79"/>
    <p:sldId id="749" r:id="rId80"/>
    <p:sldId id="685" r:id="rId81"/>
    <p:sldId id="750" r:id="rId82"/>
    <p:sldId id="751" r:id="rId83"/>
    <p:sldId id="752" r:id="rId84"/>
    <p:sldId id="696" r:id="rId85"/>
    <p:sldId id="746" r:id="rId86"/>
    <p:sldId id="723" r:id="rId87"/>
    <p:sldId id="724" r:id="rId88"/>
    <p:sldId id="725" r:id="rId89"/>
    <p:sldId id="726" r:id="rId90"/>
    <p:sldId id="739" r:id="rId91"/>
    <p:sldId id="687" r:id="rId92"/>
    <p:sldId id="728" r:id="rId93"/>
    <p:sldId id="733" r:id="rId94"/>
    <p:sldId id="734" r:id="rId95"/>
    <p:sldId id="699" r:id="rId96"/>
    <p:sldId id="697" r:id="rId97"/>
    <p:sldId id="735" r:id="rId98"/>
    <p:sldId id="736" r:id="rId99"/>
    <p:sldId id="737" r:id="rId100"/>
    <p:sldId id="686" r:id="rId101"/>
    <p:sldId id="688" r:id="rId102"/>
    <p:sldId id="706" r:id="rId103"/>
    <p:sldId id="703" r:id="rId104"/>
    <p:sldId id="708" r:id="rId105"/>
    <p:sldId id="704" r:id="rId106"/>
    <p:sldId id="640" r:id="rId107"/>
    <p:sldId id="507" r:id="rId108"/>
  </p:sldIdLst>
  <p:sldSz cx="9144000" cy="5143500" type="screen16x9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新細明體" charset="0"/>
        <a:cs typeface="新細明體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A2F06"/>
    <a:srgbClr val="6B9905"/>
    <a:srgbClr val="FFC000"/>
    <a:srgbClr val="FFFFCC"/>
    <a:srgbClr val="FF6600"/>
    <a:srgbClr val="344A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76619" autoAdjust="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1"/>
    </p:cViewPr>
  </p:sorterViewPr>
  <p:notesViewPr>
    <p:cSldViewPr>
      <p:cViewPr varScale="1">
        <p:scale>
          <a:sx n="44" d="100"/>
          <a:sy n="44" d="100"/>
        </p:scale>
        <p:origin x="-2386" y="-67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CDE6D-A177-4423-9A8E-9F0C3CFB391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D50143-9364-48CB-A180-6CD1842EA5B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使用</a:t>
          </a:r>
          <a:r>
            <a:rPr lang="zh-TW" altLang="en-US" b="1" dirty="0" smtClean="0"/>
            <a:t>資源</a:t>
          </a:r>
          <a:endParaRPr lang="zh-TW" altLang="en-US" b="1" dirty="0"/>
        </a:p>
      </dgm:t>
    </dgm:pt>
    <dgm:pt modelId="{062B1967-4D54-4188-A779-D73279B0E8B8}" type="parTrans" cxnId="{B67D8EBE-6967-4048-8FBB-B33C64E75C17}">
      <dgm:prSet/>
      <dgm:spPr/>
      <dgm:t>
        <a:bodyPr/>
        <a:lstStyle/>
        <a:p>
          <a:endParaRPr lang="zh-TW" altLang="en-US"/>
        </a:p>
      </dgm:t>
    </dgm:pt>
    <dgm:pt modelId="{400E7408-6630-4FD9-A80A-783A42249929}" type="sibTrans" cxnId="{B67D8EBE-6967-4048-8FBB-B33C64E75C17}">
      <dgm:prSet/>
      <dgm:spPr/>
      <dgm:t>
        <a:bodyPr/>
        <a:lstStyle/>
        <a:p>
          <a:endParaRPr lang="zh-TW" altLang="en-US"/>
        </a:p>
      </dgm:t>
    </dgm:pt>
    <dgm:pt modelId="{4FF5F616-DEEE-4C2E-80D8-B81A63CC522F}">
      <dgm:prSet phldrT="[文字]"/>
      <dgm:spPr/>
      <dgm:t>
        <a:bodyPr/>
        <a:lstStyle/>
        <a:p>
          <a:endParaRPr lang="zh-TW" altLang="en-US" b="1" dirty="0">
            <a:latin typeface="+mn-ea"/>
            <a:ea typeface="+mn-ea"/>
          </a:endParaRPr>
        </a:p>
      </dgm:t>
    </dgm:pt>
    <dgm:pt modelId="{71637179-68A4-4931-8E10-D370EC48EFDC}" type="parTrans" cxnId="{0D740F82-EB91-4B7B-985C-DD8CDE57ED18}">
      <dgm:prSet/>
      <dgm:spPr/>
      <dgm:t>
        <a:bodyPr/>
        <a:lstStyle/>
        <a:p>
          <a:endParaRPr lang="zh-TW" altLang="en-US"/>
        </a:p>
      </dgm:t>
    </dgm:pt>
    <dgm:pt modelId="{D1C498B1-21AA-48B1-AFCB-4234A4060462}" type="sibTrans" cxnId="{0D740F82-EB91-4B7B-985C-DD8CDE57ED18}">
      <dgm:prSet/>
      <dgm:spPr/>
      <dgm:t>
        <a:bodyPr/>
        <a:lstStyle/>
        <a:p>
          <a:endParaRPr lang="zh-TW" altLang="en-US"/>
        </a:p>
      </dgm:t>
    </dgm:pt>
    <dgm:pt modelId="{263217EC-DDD6-4AE7-A7B5-CE667DA7E1F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製作</a:t>
          </a:r>
          <a:r>
            <a:rPr lang="zh-TW" altLang="en-US" b="1" dirty="0" smtClean="0"/>
            <a:t>教材</a:t>
          </a:r>
          <a:endParaRPr lang="zh-TW" altLang="en-US" b="1" dirty="0"/>
        </a:p>
      </dgm:t>
    </dgm:pt>
    <dgm:pt modelId="{4B194DAF-481B-4BE2-8F4C-CB380B7653AD}" type="parTrans" cxnId="{E0451545-ED36-4467-B12F-78F79F26B5F3}">
      <dgm:prSet/>
      <dgm:spPr/>
      <dgm:t>
        <a:bodyPr/>
        <a:lstStyle/>
        <a:p>
          <a:endParaRPr lang="zh-TW" altLang="en-US"/>
        </a:p>
      </dgm:t>
    </dgm:pt>
    <dgm:pt modelId="{34C7956F-36B7-4E92-A8B5-C2133D97A5E1}" type="sibTrans" cxnId="{E0451545-ED36-4467-B12F-78F79F26B5F3}">
      <dgm:prSet/>
      <dgm:spPr/>
      <dgm:t>
        <a:bodyPr/>
        <a:lstStyle/>
        <a:p>
          <a:endParaRPr lang="zh-TW" altLang="en-US"/>
        </a:p>
      </dgm:t>
    </dgm:pt>
    <dgm:pt modelId="{2879A1E4-C08F-4351-B6DC-416548F7830A}">
      <dgm:prSet phldrT="[文字]"/>
      <dgm:spPr/>
      <dgm:t>
        <a:bodyPr/>
        <a:lstStyle/>
        <a:p>
          <a:endParaRPr lang="zh-TW" altLang="en-US" dirty="0"/>
        </a:p>
      </dgm:t>
    </dgm:pt>
    <dgm:pt modelId="{5ED1C3C6-CC50-45B1-AF70-EA580C6022BA}" type="parTrans" cxnId="{269D0F4B-D9C4-4A67-809E-FEA28B24B548}">
      <dgm:prSet/>
      <dgm:spPr/>
      <dgm:t>
        <a:bodyPr/>
        <a:lstStyle/>
        <a:p>
          <a:endParaRPr lang="zh-TW" altLang="en-US"/>
        </a:p>
      </dgm:t>
    </dgm:pt>
    <dgm:pt modelId="{3ED2D018-7C23-4575-866C-35E5D7064F09}" type="sibTrans" cxnId="{269D0F4B-D9C4-4A67-809E-FEA28B24B548}">
      <dgm:prSet/>
      <dgm:spPr/>
      <dgm:t>
        <a:bodyPr/>
        <a:lstStyle/>
        <a:p>
          <a:endParaRPr lang="zh-TW" altLang="en-US"/>
        </a:p>
      </dgm:t>
    </dgm:pt>
    <dgm:pt modelId="{56037BE6-AAC5-471E-83E5-E6D00A5D384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分享</a:t>
          </a:r>
          <a:r>
            <a:rPr lang="zh-TW" altLang="en-US" b="1" dirty="0" smtClean="0"/>
            <a:t>教材</a:t>
          </a:r>
          <a:endParaRPr lang="zh-TW" altLang="en-US" b="1" dirty="0"/>
        </a:p>
      </dgm:t>
    </dgm:pt>
    <dgm:pt modelId="{010BB5E6-8FB3-4AB6-ABCA-7A5BB8473070}" type="parTrans" cxnId="{82054CBF-D369-4691-B11B-970E62413629}">
      <dgm:prSet/>
      <dgm:spPr/>
      <dgm:t>
        <a:bodyPr/>
        <a:lstStyle/>
        <a:p>
          <a:endParaRPr lang="zh-TW" altLang="en-US"/>
        </a:p>
      </dgm:t>
    </dgm:pt>
    <dgm:pt modelId="{CB3F0974-C8C7-4779-B4A4-CB825BA0906C}" type="sibTrans" cxnId="{82054CBF-D369-4691-B11B-970E62413629}">
      <dgm:prSet/>
      <dgm:spPr/>
      <dgm:t>
        <a:bodyPr/>
        <a:lstStyle/>
        <a:p>
          <a:endParaRPr lang="zh-TW" altLang="en-US"/>
        </a:p>
      </dgm:t>
    </dgm:pt>
    <dgm:pt modelId="{7C8083EA-08D0-4B69-A7EF-0F56E987ACD1}">
      <dgm:prSet phldrT="[文字]"/>
      <dgm:spPr/>
      <dgm:t>
        <a:bodyPr/>
        <a:lstStyle/>
        <a:p>
          <a:endParaRPr lang="zh-TW" altLang="en-US" dirty="0"/>
        </a:p>
      </dgm:t>
    </dgm:pt>
    <dgm:pt modelId="{91F989F4-D7A8-440E-BD9F-39956DCFE0BE}" type="parTrans" cxnId="{9B737282-B062-4CE3-98F3-E0943BC77F65}">
      <dgm:prSet/>
      <dgm:spPr/>
      <dgm:t>
        <a:bodyPr/>
        <a:lstStyle/>
        <a:p>
          <a:endParaRPr lang="zh-TW" altLang="en-US"/>
        </a:p>
      </dgm:t>
    </dgm:pt>
    <dgm:pt modelId="{26164F1E-B681-4698-A8E3-AB21986AE671}" type="sibTrans" cxnId="{9B737282-B062-4CE3-98F3-E0943BC77F65}">
      <dgm:prSet/>
      <dgm:spPr/>
      <dgm:t>
        <a:bodyPr/>
        <a:lstStyle/>
        <a:p>
          <a:endParaRPr lang="zh-TW" altLang="en-US"/>
        </a:p>
      </dgm:t>
    </dgm:pt>
    <dgm:pt modelId="{9C36D06E-8ED8-4B7C-9CEA-1CE9AFDED25A}" type="pres">
      <dgm:prSet presAssocID="{05CCDE6D-A177-4423-9A8E-9F0C3CFB39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D4A365-CE01-49A8-B35D-9AA5AFB93E03}" type="pres">
      <dgm:prSet presAssocID="{8FD50143-9364-48CB-A180-6CD1842EA5BF}" presName="composite" presStyleCnt="0"/>
      <dgm:spPr/>
    </dgm:pt>
    <dgm:pt modelId="{8F03E52D-262E-4B67-9489-1FD49BFEF868}" type="pres">
      <dgm:prSet presAssocID="{8FD50143-9364-48CB-A180-6CD1842EA5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9987C0-8C85-4E53-98F9-C0911A25EF05}" type="pres">
      <dgm:prSet presAssocID="{8FD50143-9364-48CB-A180-6CD1842EA5BF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6A740211-7BEB-4FBB-B3AE-6DC870CA67A1}" type="pres">
      <dgm:prSet presAssocID="{8FD50143-9364-48CB-A180-6CD1842EA5B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9A596-AB73-4768-AB55-B8A8290DCB18}" type="pres">
      <dgm:prSet presAssocID="{400E7408-6630-4FD9-A80A-783A4224992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7E9C33A-7D63-4727-8212-F7967B8F4391}" type="pres">
      <dgm:prSet presAssocID="{400E7408-6630-4FD9-A80A-783A42249929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95B9F56E-5EC0-4D9E-B48F-37654022C0B4}" type="pres">
      <dgm:prSet presAssocID="{263217EC-DDD6-4AE7-A7B5-CE667DA7E1FC}" presName="composite" presStyleCnt="0"/>
      <dgm:spPr/>
    </dgm:pt>
    <dgm:pt modelId="{CBA6AB29-975E-4689-A7E1-52C26FC71820}" type="pres">
      <dgm:prSet presAssocID="{263217EC-DDD6-4AE7-A7B5-CE667DA7E1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E834D0-D228-421A-9F12-D4E5DC46B068}" type="pres">
      <dgm:prSet presAssocID="{263217EC-DDD6-4AE7-A7B5-CE667DA7E1FC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EDE97FE3-B32C-44F7-8E49-8DF801DE6E7B}" type="pres">
      <dgm:prSet presAssocID="{263217EC-DDD6-4AE7-A7B5-CE667DA7E1F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817CE9-418C-42AB-97F0-E7BA007C7EAC}" type="pres">
      <dgm:prSet presAssocID="{34C7956F-36B7-4E92-A8B5-C2133D97A5E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606B16CE-E1EE-47AB-9E2E-04A76770649F}" type="pres">
      <dgm:prSet presAssocID="{34C7956F-36B7-4E92-A8B5-C2133D97A5E1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630574C5-FC6A-4A5C-AC5B-ABEAD4C83C51}" type="pres">
      <dgm:prSet presAssocID="{56037BE6-AAC5-471E-83E5-E6D00A5D3845}" presName="composite" presStyleCnt="0"/>
      <dgm:spPr/>
    </dgm:pt>
    <dgm:pt modelId="{6F0922E0-6E31-4E0A-8A67-D50179FAD650}" type="pres">
      <dgm:prSet presAssocID="{56037BE6-AAC5-471E-83E5-E6D00A5D384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89C768-8DCF-405F-92E4-6251B888C91C}" type="pres">
      <dgm:prSet presAssocID="{56037BE6-AAC5-471E-83E5-E6D00A5D3845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909AB0A3-985B-4C6E-B357-0738889B2075}" type="pres">
      <dgm:prSet presAssocID="{56037BE6-AAC5-471E-83E5-E6D00A5D384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F5AB11-C0E4-43A1-9DC9-44F201F0196C}" type="presOf" srcId="{263217EC-DDD6-4AE7-A7B5-CE667DA7E1FC}" destId="{08E834D0-D228-421A-9F12-D4E5DC46B068}" srcOrd="1" destOrd="0" presId="urn:microsoft.com/office/officeart/2005/8/layout/process3"/>
    <dgm:cxn modelId="{05208BEB-164A-4528-97D8-CB27138C3C45}" type="presOf" srcId="{8FD50143-9364-48CB-A180-6CD1842EA5BF}" destId="{8F03E52D-262E-4B67-9489-1FD49BFEF868}" srcOrd="0" destOrd="0" presId="urn:microsoft.com/office/officeart/2005/8/layout/process3"/>
    <dgm:cxn modelId="{C4AA9CAA-267E-45BF-BAAA-D0CA67D9AEA1}" type="presOf" srcId="{56037BE6-AAC5-471E-83E5-E6D00A5D3845}" destId="{FE89C768-8DCF-405F-92E4-6251B888C91C}" srcOrd="1" destOrd="0" presId="urn:microsoft.com/office/officeart/2005/8/layout/process3"/>
    <dgm:cxn modelId="{78372B36-3A75-40E0-B378-B47C38E33F62}" type="presOf" srcId="{400E7408-6630-4FD9-A80A-783A42249929}" destId="{F8A9A596-AB73-4768-AB55-B8A8290DCB18}" srcOrd="0" destOrd="0" presId="urn:microsoft.com/office/officeart/2005/8/layout/process3"/>
    <dgm:cxn modelId="{4F003FCB-1840-4DFB-B578-51F43BE0A426}" type="presOf" srcId="{263217EC-DDD6-4AE7-A7B5-CE667DA7E1FC}" destId="{CBA6AB29-975E-4689-A7E1-52C26FC71820}" srcOrd="0" destOrd="0" presId="urn:microsoft.com/office/officeart/2005/8/layout/process3"/>
    <dgm:cxn modelId="{303DA8B6-13D8-4FC2-AE43-2E9D2E6202BB}" type="presOf" srcId="{400E7408-6630-4FD9-A80A-783A42249929}" destId="{17E9C33A-7D63-4727-8212-F7967B8F4391}" srcOrd="1" destOrd="0" presId="urn:microsoft.com/office/officeart/2005/8/layout/process3"/>
    <dgm:cxn modelId="{601DEE3D-0777-4E9F-B507-DDFDF65CA8FC}" type="presOf" srcId="{8FD50143-9364-48CB-A180-6CD1842EA5BF}" destId="{CB9987C0-8C85-4E53-98F9-C0911A25EF05}" srcOrd="1" destOrd="0" presId="urn:microsoft.com/office/officeart/2005/8/layout/process3"/>
    <dgm:cxn modelId="{82054CBF-D369-4691-B11B-970E62413629}" srcId="{05CCDE6D-A177-4423-9A8E-9F0C3CFB3917}" destId="{56037BE6-AAC5-471E-83E5-E6D00A5D3845}" srcOrd="2" destOrd="0" parTransId="{010BB5E6-8FB3-4AB6-ABCA-7A5BB8473070}" sibTransId="{CB3F0974-C8C7-4779-B4A4-CB825BA0906C}"/>
    <dgm:cxn modelId="{3756352A-FA7A-4EAA-9F39-5B1E09C1C98E}" type="presOf" srcId="{7C8083EA-08D0-4B69-A7EF-0F56E987ACD1}" destId="{909AB0A3-985B-4C6E-B357-0738889B2075}" srcOrd="0" destOrd="0" presId="urn:microsoft.com/office/officeart/2005/8/layout/process3"/>
    <dgm:cxn modelId="{94DC7248-B519-4197-B4BC-6A45C66B7746}" type="presOf" srcId="{34C7956F-36B7-4E92-A8B5-C2133D97A5E1}" destId="{F6817CE9-418C-42AB-97F0-E7BA007C7EAC}" srcOrd="0" destOrd="0" presId="urn:microsoft.com/office/officeart/2005/8/layout/process3"/>
    <dgm:cxn modelId="{B101420B-ED7A-4628-A3FE-54CA3549CB86}" type="presOf" srcId="{4FF5F616-DEEE-4C2E-80D8-B81A63CC522F}" destId="{6A740211-7BEB-4FBB-B3AE-6DC870CA67A1}" srcOrd="0" destOrd="0" presId="urn:microsoft.com/office/officeart/2005/8/layout/process3"/>
    <dgm:cxn modelId="{E0451545-ED36-4467-B12F-78F79F26B5F3}" srcId="{05CCDE6D-A177-4423-9A8E-9F0C3CFB3917}" destId="{263217EC-DDD6-4AE7-A7B5-CE667DA7E1FC}" srcOrd="1" destOrd="0" parTransId="{4B194DAF-481B-4BE2-8F4C-CB380B7653AD}" sibTransId="{34C7956F-36B7-4E92-A8B5-C2133D97A5E1}"/>
    <dgm:cxn modelId="{23496654-A661-4FD8-B7CD-9B74C269FE5C}" type="presOf" srcId="{05CCDE6D-A177-4423-9A8E-9F0C3CFB3917}" destId="{9C36D06E-8ED8-4B7C-9CEA-1CE9AFDED25A}" srcOrd="0" destOrd="0" presId="urn:microsoft.com/office/officeart/2005/8/layout/process3"/>
    <dgm:cxn modelId="{B67D8EBE-6967-4048-8FBB-B33C64E75C17}" srcId="{05CCDE6D-A177-4423-9A8E-9F0C3CFB3917}" destId="{8FD50143-9364-48CB-A180-6CD1842EA5BF}" srcOrd="0" destOrd="0" parTransId="{062B1967-4D54-4188-A779-D73279B0E8B8}" sibTransId="{400E7408-6630-4FD9-A80A-783A42249929}"/>
    <dgm:cxn modelId="{9B737282-B062-4CE3-98F3-E0943BC77F65}" srcId="{56037BE6-AAC5-471E-83E5-E6D00A5D3845}" destId="{7C8083EA-08D0-4B69-A7EF-0F56E987ACD1}" srcOrd="0" destOrd="0" parTransId="{91F989F4-D7A8-440E-BD9F-39956DCFE0BE}" sibTransId="{26164F1E-B681-4698-A8E3-AB21986AE671}"/>
    <dgm:cxn modelId="{6A629DEC-B3E2-4212-AB39-40DC74EC40FF}" type="presOf" srcId="{56037BE6-AAC5-471E-83E5-E6D00A5D3845}" destId="{6F0922E0-6E31-4E0A-8A67-D50179FAD650}" srcOrd="0" destOrd="0" presId="urn:microsoft.com/office/officeart/2005/8/layout/process3"/>
    <dgm:cxn modelId="{269D0F4B-D9C4-4A67-809E-FEA28B24B548}" srcId="{263217EC-DDD6-4AE7-A7B5-CE667DA7E1FC}" destId="{2879A1E4-C08F-4351-B6DC-416548F7830A}" srcOrd="0" destOrd="0" parTransId="{5ED1C3C6-CC50-45B1-AF70-EA580C6022BA}" sibTransId="{3ED2D018-7C23-4575-866C-35E5D7064F09}"/>
    <dgm:cxn modelId="{0D740F82-EB91-4B7B-985C-DD8CDE57ED18}" srcId="{8FD50143-9364-48CB-A180-6CD1842EA5BF}" destId="{4FF5F616-DEEE-4C2E-80D8-B81A63CC522F}" srcOrd="0" destOrd="0" parTransId="{71637179-68A4-4931-8E10-D370EC48EFDC}" sibTransId="{D1C498B1-21AA-48B1-AFCB-4234A4060462}"/>
    <dgm:cxn modelId="{39C8E00C-B4AC-4D76-AC9D-C8B7835E9A64}" type="presOf" srcId="{2879A1E4-C08F-4351-B6DC-416548F7830A}" destId="{EDE97FE3-B32C-44F7-8E49-8DF801DE6E7B}" srcOrd="0" destOrd="0" presId="urn:microsoft.com/office/officeart/2005/8/layout/process3"/>
    <dgm:cxn modelId="{6AEA17D7-42C0-4224-814D-5456661CAD0D}" type="presOf" srcId="{34C7956F-36B7-4E92-A8B5-C2133D97A5E1}" destId="{606B16CE-E1EE-47AB-9E2E-04A76770649F}" srcOrd="1" destOrd="0" presId="urn:microsoft.com/office/officeart/2005/8/layout/process3"/>
    <dgm:cxn modelId="{419C7838-1461-4B95-99EE-38094EB52793}" type="presParOf" srcId="{9C36D06E-8ED8-4B7C-9CEA-1CE9AFDED25A}" destId="{6ED4A365-CE01-49A8-B35D-9AA5AFB93E03}" srcOrd="0" destOrd="0" presId="urn:microsoft.com/office/officeart/2005/8/layout/process3"/>
    <dgm:cxn modelId="{57876595-A750-4D38-A783-9BBC469688CD}" type="presParOf" srcId="{6ED4A365-CE01-49A8-B35D-9AA5AFB93E03}" destId="{8F03E52D-262E-4B67-9489-1FD49BFEF868}" srcOrd="0" destOrd="0" presId="urn:microsoft.com/office/officeart/2005/8/layout/process3"/>
    <dgm:cxn modelId="{9A913DD4-F1C2-455F-8E81-9C29AAEAF98F}" type="presParOf" srcId="{6ED4A365-CE01-49A8-B35D-9AA5AFB93E03}" destId="{CB9987C0-8C85-4E53-98F9-C0911A25EF05}" srcOrd="1" destOrd="0" presId="urn:microsoft.com/office/officeart/2005/8/layout/process3"/>
    <dgm:cxn modelId="{E995C76D-78C4-4639-8D1D-E21C5D1B932E}" type="presParOf" srcId="{6ED4A365-CE01-49A8-B35D-9AA5AFB93E03}" destId="{6A740211-7BEB-4FBB-B3AE-6DC870CA67A1}" srcOrd="2" destOrd="0" presId="urn:microsoft.com/office/officeart/2005/8/layout/process3"/>
    <dgm:cxn modelId="{7F6FAD40-B1BB-49E4-B06F-10BC6AF073AB}" type="presParOf" srcId="{9C36D06E-8ED8-4B7C-9CEA-1CE9AFDED25A}" destId="{F8A9A596-AB73-4768-AB55-B8A8290DCB18}" srcOrd="1" destOrd="0" presId="urn:microsoft.com/office/officeart/2005/8/layout/process3"/>
    <dgm:cxn modelId="{6B6200FB-7A60-4A37-94C4-7C730FF8D3D0}" type="presParOf" srcId="{F8A9A596-AB73-4768-AB55-B8A8290DCB18}" destId="{17E9C33A-7D63-4727-8212-F7967B8F4391}" srcOrd="0" destOrd="0" presId="urn:microsoft.com/office/officeart/2005/8/layout/process3"/>
    <dgm:cxn modelId="{761E921E-6426-46A5-9E79-709D5FE22024}" type="presParOf" srcId="{9C36D06E-8ED8-4B7C-9CEA-1CE9AFDED25A}" destId="{95B9F56E-5EC0-4D9E-B48F-37654022C0B4}" srcOrd="2" destOrd="0" presId="urn:microsoft.com/office/officeart/2005/8/layout/process3"/>
    <dgm:cxn modelId="{1517D62F-0396-41E6-81DD-7A1812AD797C}" type="presParOf" srcId="{95B9F56E-5EC0-4D9E-B48F-37654022C0B4}" destId="{CBA6AB29-975E-4689-A7E1-52C26FC71820}" srcOrd="0" destOrd="0" presId="urn:microsoft.com/office/officeart/2005/8/layout/process3"/>
    <dgm:cxn modelId="{D9EA9F1B-70C5-4E72-AEBA-6F8DD4F3F628}" type="presParOf" srcId="{95B9F56E-5EC0-4D9E-B48F-37654022C0B4}" destId="{08E834D0-D228-421A-9F12-D4E5DC46B068}" srcOrd="1" destOrd="0" presId="urn:microsoft.com/office/officeart/2005/8/layout/process3"/>
    <dgm:cxn modelId="{183E7D48-F28F-4311-B2F6-5F70CD390CE3}" type="presParOf" srcId="{95B9F56E-5EC0-4D9E-B48F-37654022C0B4}" destId="{EDE97FE3-B32C-44F7-8E49-8DF801DE6E7B}" srcOrd="2" destOrd="0" presId="urn:microsoft.com/office/officeart/2005/8/layout/process3"/>
    <dgm:cxn modelId="{7B9ED003-0DF7-4E56-AFB7-3C171DECCE84}" type="presParOf" srcId="{9C36D06E-8ED8-4B7C-9CEA-1CE9AFDED25A}" destId="{F6817CE9-418C-42AB-97F0-E7BA007C7EAC}" srcOrd="3" destOrd="0" presId="urn:microsoft.com/office/officeart/2005/8/layout/process3"/>
    <dgm:cxn modelId="{4EBE534B-1406-4909-AF3D-707EDB61C4C1}" type="presParOf" srcId="{F6817CE9-418C-42AB-97F0-E7BA007C7EAC}" destId="{606B16CE-E1EE-47AB-9E2E-04A76770649F}" srcOrd="0" destOrd="0" presId="urn:microsoft.com/office/officeart/2005/8/layout/process3"/>
    <dgm:cxn modelId="{175E77A1-3CF1-4CA6-87CE-ADD4B6011C91}" type="presParOf" srcId="{9C36D06E-8ED8-4B7C-9CEA-1CE9AFDED25A}" destId="{630574C5-FC6A-4A5C-AC5B-ABEAD4C83C51}" srcOrd="4" destOrd="0" presId="urn:microsoft.com/office/officeart/2005/8/layout/process3"/>
    <dgm:cxn modelId="{EE3C7D8D-E5DA-4F04-8F28-6F2814FFEC69}" type="presParOf" srcId="{630574C5-FC6A-4A5C-AC5B-ABEAD4C83C51}" destId="{6F0922E0-6E31-4E0A-8A67-D50179FAD650}" srcOrd="0" destOrd="0" presId="urn:microsoft.com/office/officeart/2005/8/layout/process3"/>
    <dgm:cxn modelId="{AC5816A7-58C7-4807-ACE0-DF78182B3717}" type="presParOf" srcId="{630574C5-FC6A-4A5C-AC5B-ABEAD4C83C51}" destId="{FE89C768-8DCF-405F-92E4-6251B888C91C}" srcOrd="1" destOrd="0" presId="urn:microsoft.com/office/officeart/2005/8/layout/process3"/>
    <dgm:cxn modelId="{B227240A-87CF-4177-8EA3-59F4F70DC917}" type="presParOf" srcId="{630574C5-FC6A-4A5C-AC5B-ABEAD4C83C51}" destId="{909AB0A3-985B-4C6E-B357-0738889B20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FC360-5043-4B16-B92C-5761BC56E769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F3F5BC13-82C4-47EF-9CA7-7E063571DF5C}">
      <dgm:prSet phldrT="[文字]"/>
      <dgm:spPr/>
      <dgm:t>
        <a:bodyPr/>
        <a:lstStyle/>
        <a:p>
          <a:r>
            <a:rPr lang="zh-TW" altLang="en-US" dirty="0" smtClean="0"/>
            <a:t>著作權所有</a:t>
          </a:r>
          <a:endParaRPr lang="zh-TW" altLang="en-US" dirty="0"/>
        </a:p>
      </dgm:t>
    </dgm:pt>
    <dgm:pt modelId="{BFB0CCBE-6D5E-42AB-B10F-A6DA56F7D95E}" type="parTrans" cxnId="{DDA403E5-CB14-4E29-8089-5CD110452983}">
      <dgm:prSet/>
      <dgm:spPr/>
      <dgm:t>
        <a:bodyPr/>
        <a:lstStyle/>
        <a:p>
          <a:endParaRPr lang="zh-TW" altLang="en-US"/>
        </a:p>
      </dgm:t>
    </dgm:pt>
    <dgm:pt modelId="{5F6DA508-7113-4CE4-AA5D-3453E69CD11C}" type="sibTrans" cxnId="{DDA403E5-CB14-4E29-8089-5CD110452983}">
      <dgm:prSet/>
      <dgm:spPr/>
      <dgm:t>
        <a:bodyPr/>
        <a:lstStyle/>
        <a:p>
          <a:endParaRPr lang="zh-TW" altLang="en-US"/>
        </a:p>
      </dgm:t>
    </dgm:pt>
    <dgm:pt modelId="{6E6A1DB7-CD01-44A7-B1D5-D3DBAFB428C5}">
      <dgm:prSet phldrT="[文字]"/>
      <dgm:spPr/>
      <dgm:t>
        <a:bodyPr/>
        <a:lstStyle/>
        <a:p>
          <a:r>
            <a:rPr lang="zh-TW" altLang="en-US" dirty="0" smtClean="0"/>
            <a:t>創用</a:t>
          </a:r>
          <a:r>
            <a:rPr lang="en-US" altLang="zh-TW" dirty="0" smtClean="0"/>
            <a:t>CC</a:t>
          </a:r>
          <a:endParaRPr lang="zh-TW" altLang="en-US" dirty="0"/>
        </a:p>
      </dgm:t>
    </dgm:pt>
    <dgm:pt modelId="{C6C09D2E-D79F-4371-8F83-FDDF0FE29806}" type="parTrans" cxnId="{AB5776EF-0D60-4E21-80C3-128988E6E376}">
      <dgm:prSet/>
      <dgm:spPr/>
      <dgm:t>
        <a:bodyPr/>
        <a:lstStyle/>
        <a:p>
          <a:endParaRPr lang="zh-TW" altLang="en-US"/>
        </a:p>
      </dgm:t>
    </dgm:pt>
    <dgm:pt modelId="{DC7A4073-778E-4D97-B009-EEE4FE43D61A}" type="sibTrans" cxnId="{AB5776EF-0D60-4E21-80C3-128988E6E376}">
      <dgm:prSet/>
      <dgm:spPr/>
      <dgm:t>
        <a:bodyPr/>
        <a:lstStyle/>
        <a:p>
          <a:endParaRPr lang="zh-TW" altLang="en-US"/>
        </a:p>
      </dgm:t>
    </dgm:pt>
    <dgm:pt modelId="{5FAF9D2F-7B34-401B-8068-231ABCBCC9B9}">
      <dgm:prSet phldrT="[文字]"/>
      <dgm:spPr/>
      <dgm:t>
        <a:bodyPr/>
        <a:lstStyle/>
        <a:p>
          <a:r>
            <a:rPr lang="zh-TW" altLang="en-US" dirty="0" smtClean="0"/>
            <a:t>公共領域</a:t>
          </a:r>
          <a:endParaRPr lang="zh-TW" altLang="en-US" dirty="0"/>
        </a:p>
      </dgm:t>
    </dgm:pt>
    <dgm:pt modelId="{2917C9AC-217F-4C04-A57B-224065C5CB12}" type="parTrans" cxnId="{08D49DB6-C9FE-4C08-B1E8-3945597441E8}">
      <dgm:prSet/>
      <dgm:spPr/>
      <dgm:t>
        <a:bodyPr/>
        <a:lstStyle/>
        <a:p>
          <a:endParaRPr lang="zh-TW" altLang="en-US"/>
        </a:p>
      </dgm:t>
    </dgm:pt>
    <dgm:pt modelId="{B4A0E7BF-77AC-4B7F-B0B3-B87647E961C2}" type="sibTrans" cxnId="{08D49DB6-C9FE-4C08-B1E8-3945597441E8}">
      <dgm:prSet/>
      <dgm:spPr/>
      <dgm:t>
        <a:bodyPr/>
        <a:lstStyle/>
        <a:p>
          <a:endParaRPr lang="zh-TW" altLang="en-US"/>
        </a:p>
      </dgm:t>
    </dgm:pt>
    <dgm:pt modelId="{47FE3820-9D69-4D4D-926C-61CFBD92F073}" type="pres">
      <dgm:prSet presAssocID="{B83FC360-5043-4B16-B92C-5761BC56E769}" presName="CompostProcess" presStyleCnt="0">
        <dgm:presLayoutVars>
          <dgm:dir/>
          <dgm:resizeHandles val="exact"/>
        </dgm:presLayoutVars>
      </dgm:prSet>
      <dgm:spPr/>
    </dgm:pt>
    <dgm:pt modelId="{542F1701-B50A-4F42-AAA6-103ECC27421E}" type="pres">
      <dgm:prSet presAssocID="{B83FC360-5043-4B16-B92C-5761BC56E769}" presName="arrow" presStyleLbl="bgShp" presStyleIdx="0" presStyleCnt="1"/>
      <dgm:spPr/>
    </dgm:pt>
    <dgm:pt modelId="{D71C163E-810D-43A3-815F-4F0F28B28A52}" type="pres">
      <dgm:prSet presAssocID="{B83FC360-5043-4B16-B92C-5761BC56E769}" presName="linearProcess" presStyleCnt="0"/>
      <dgm:spPr/>
    </dgm:pt>
    <dgm:pt modelId="{E0E304FD-0CC4-430A-BC21-E49A2C5B9CF3}" type="pres">
      <dgm:prSet presAssocID="{F3F5BC13-82C4-47EF-9CA7-7E063571DF5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DC30E-F21B-4FF8-B86A-D59A70FBCA48}" type="pres">
      <dgm:prSet presAssocID="{5F6DA508-7113-4CE4-AA5D-3453E69CD11C}" presName="sibTrans" presStyleCnt="0"/>
      <dgm:spPr/>
    </dgm:pt>
    <dgm:pt modelId="{3C61FD13-38E0-4B37-9A1B-8A9EB774FB8B}" type="pres">
      <dgm:prSet presAssocID="{6E6A1DB7-CD01-44A7-B1D5-D3DBAFB428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0017B-8E47-423B-8F57-F613985B6DAA}" type="pres">
      <dgm:prSet presAssocID="{DC7A4073-778E-4D97-B009-EEE4FE43D61A}" presName="sibTrans" presStyleCnt="0"/>
      <dgm:spPr/>
    </dgm:pt>
    <dgm:pt modelId="{3889DEE2-5E10-4C57-AB6B-4698BAD697F4}" type="pres">
      <dgm:prSet presAssocID="{5FAF9D2F-7B34-401B-8068-231ABCBCC9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D9DDC2-87ED-489F-B8F3-612399DEED05}" type="presOf" srcId="{5FAF9D2F-7B34-401B-8068-231ABCBCC9B9}" destId="{3889DEE2-5E10-4C57-AB6B-4698BAD697F4}" srcOrd="0" destOrd="0" presId="urn:microsoft.com/office/officeart/2005/8/layout/hProcess9"/>
    <dgm:cxn modelId="{08D49DB6-C9FE-4C08-B1E8-3945597441E8}" srcId="{B83FC360-5043-4B16-B92C-5761BC56E769}" destId="{5FAF9D2F-7B34-401B-8068-231ABCBCC9B9}" srcOrd="2" destOrd="0" parTransId="{2917C9AC-217F-4C04-A57B-224065C5CB12}" sibTransId="{B4A0E7BF-77AC-4B7F-B0B3-B87647E961C2}"/>
    <dgm:cxn modelId="{42ED6E6D-CE9C-4197-B0A5-A634C80DBC89}" type="presOf" srcId="{B83FC360-5043-4B16-B92C-5761BC56E769}" destId="{47FE3820-9D69-4D4D-926C-61CFBD92F073}" srcOrd="0" destOrd="0" presId="urn:microsoft.com/office/officeart/2005/8/layout/hProcess9"/>
    <dgm:cxn modelId="{F7B94203-517A-4FEC-B964-598A80D0773E}" type="presOf" srcId="{F3F5BC13-82C4-47EF-9CA7-7E063571DF5C}" destId="{E0E304FD-0CC4-430A-BC21-E49A2C5B9CF3}" srcOrd="0" destOrd="0" presId="urn:microsoft.com/office/officeart/2005/8/layout/hProcess9"/>
    <dgm:cxn modelId="{DDA403E5-CB14-4E29-8089-5CD110452983}" srcId="{B83FC360-5043-4B16-B92C-5761BC56E769}" destId="{F3F5BC13-82C4-47EF-9CA7-7E063571DF5C}" srcOrd="0" destOrd="0" parTransId="{BFB0CCBE-6D5E-42AB-B10F-A6DA56F7D95E}" sibTransId="{5F6DA508-7113-4CE4-AA5D-3453E69CD11C}"/>
    <dgm:cxn modelId="{AB5776EF-0D60-4E21-80C3-128988E6E376}" srcId="{B83FC360-5043-4B16-B92C-5761BC56E769}" destId="{6E6A1DB7-CD01-44A7-B1D5-D3DBAFB428C5}" srcOrd="1" destOrd="0" parTransId="{C6C09D2E-D79F-4371-8F83-FDDF0FE29806}" sibTransId="{DC7A4073-778E-4D97-B009-EEE4FE43D61A}"/>
    <dgm:cxn modelId="{F62BEAB5-A7A3-4E00-99A0-DB4C63251086}" type="presOf" srcId="{6E6A1DB7-CD01-44A7-B1D5-D3DBAFB428C5}" destId="{3C61FD13-38E0-4B37-9A1B-8A9EB774FB8B}" srcOrd="0" destOrd="0" presId="urn:microsoft.com/office/officeart/2005/8/layout/hProcess9"/>
    <dgm:cxn modelId="{243F6701-8A7E-4B64-8392-BC23339A2663}" type="presParOf" srcId="{47FE3820-9D69-4D4D-926C-61CFBD92F073}" destId="{542F1701-B50A-4F42-AAA6-103ECC27421E}" srcOrd="0" destOrd="0" presId="urn:microsoft.com/office/officeart/2005/8/layout/hProcess9"/>
    <dgm:cxn modelId="{EC2F2B98-5C92-4703-882C-AB228BDF09B5}" type="presParOf" srcId="{47FE3820-9D69-4D4D-926C-61CFBD92F073}" destId="{D71C163E-810D-43A3-815F-4F0F28B28A52}" srcOrd="1" destOrd="0" presId="urn:microsoft.com/office/officeart/2005/8/layout/hProcess9"/>
    <dgm:cxn modelId="{E6C7C29F-685A-44E9-B355-EF6A688A2A8A}" type="presParOf" srcId="{D71C163E-810D-43A3-815F-4F0F28B28A52}" destId="{E0E304FD-0CC4-430A-BC21-E49A2C5B9CF3}" srcOrd="0" destOrd="0" presId="urn:microsoft.com/office/officeart/2005/8/layout/hProcess9"/>
    <dgm:cxn modelId="{A791411C-4B18-43CE-8A57-5FC340F6BAEC}" type="presParOf" srcId="{D71C163E-810D-43A3-815F-4F0F28B28A52}" destId="{12EDC30E-F21B-4FF8-B86A-D59A70FBCA48}" srcOrd="1" destOrd="0" presId="urn:microsoft.com/office/officeart/2005/8/layout/hProcess9"/>
    <dgm:cxn modelId="{259FC8B1-46C9-4220-98B9-028D3B03388E}" type="presParOf" srcId="{D71C163E-810D-43A3-815F-4F0F28B28A52}" destId="{3C61FD13-38E0-4B37-9A1B-8A9EB774FB8B}" srcOrd="2" destOrd="0" presId="urn:microsoft.com/office/officeart/2005/8/layout/hProcess9"/>
    <dgm:cxn modelId="{A1C89CC9-6B2D-4E82-A970-40F80F55EFFA}" type="presParOf" srcId="{D71C163E-810D-43A3-815F-4F0F28B28A52}" destId="{8A30017B-8E47-423B-8F57-F613985B6DAA}" srcOrd="3" destOrd="0" presId="urn:microsoft.com/office/officeart/2005/8/layout/hProcess9"/>
    <dgm:cxn modelId="{06DAB422-4B29-46DD-94FF-4F7FCB011C23}" type="presParOf" srcId="{D71C163E-810D-43A3-815F-4F0F28B28A52}" destId="{3889DEE2-5E10-4C57-AB6B-4698BAD697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E213B-3BB8-4914-901A-E2939550858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5300142-E29F-4274-9A45-E7737A472A32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合理使用原則</a:t>
          </a:r>
          <a:endParaRPr lang="zh-TW" altLang="en-US" sz="3200" b="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471892A-597E-40BA-B1C5-0E8AA7DF4A30}" type="par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DB425058-240D-4CA0-93C3-06EFB8AEE556}" type="sib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F3EF9DB2-B216-40CF-ABA2-00688B67A72F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著作權人的權利</a:t>
          </a:r>
          <a:endParaRPr lang="zh-TW" altLang="en-US" sz="3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3A3343-D1CC-4488-9E21-E0AEF4610596}" type="par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3F009E57-F160-4896-A3F5-5CE6B304C398}" type="sib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1F8222DF-C5CB-4C74-A81C-31C8800F9339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著作權保護期間</a:t>
          </a:r>
          <a:endParaRPr lang="zh-TW" altLang="en-US" sz="320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EB6E176-B847-44FF-B449-B746AF345AA2}" type="par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42A5AC42-96E9-4C9F-AB1E-BDDB75166E62}" type="sib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B6A07059-A305-49BE-9E82-1DB40CE75D51}" type="pres">
      <dgm:prSet presAssocID="{545E213B-3BB8-4914-901A-E293955085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9417F04-0E59-4113-A26F-9673F172AD9E}" type="pres">
      <dgm:prSet presAssocID="{545E213B-3BB8-4914-901A-E29395508583}" presName="Name1" presStyleCnt="0"/>
      <dgm:spPr/>
    </dgm:pt>
    <dgm:pt modelId="{6E5B97D2-F018-4D80-A091-87E42EDAD7E7}" type="pres">
      <dgm:prSet presAssocID="{545E213B-3BB8-4914-901A-E29395508583}" presName="cycle" presStyleCnt="0"/>
      <dgm:spPr/>
    </dgm:pt>
    <dgm:pt modelId="{AF25D3C4-955D-4089-B970-0E4D052F03A1}" type="pres">
      <dgm:prSet presAssocID="{545E213B-3BB8-4914-901A-E29395508583}" presName="srcNode" presStyleLbl="node1" presStyleIdx="0" presStyleCnt="3"/>
      <dgm:spPr/>
    </dgm:pt>
    <dgm:pt modelId="{1A38B52A-EA6F-4B89-9C50-901C3738C790}" type="pres">
      <dgm:prSet presAssocID="{545E213B-3BB8-4914-901A-E2939550858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2146029-7BC3-439E-9521-362F64765158}" type="pres">
      <dgm:prSet presAssocID="{545E213B-3BB8-4914-901A-E29395508583}" presName="extraNode" presStyleLbl="node1" presStyleIdx="0" presStyleCnt="3"/>
      <dgm:spPr/>
    </dgm:pt>
    <dgm:pt modelId="{0359B99C-DB80-47BE-9960-56656EE58376}" type="pres">
      <dgm:prSet presAssocID="{545E213B-3BB8-4914-901A-E29395508583}" presName="dstNode" presStyleLbl="node1" presStyleIdx="0" presStyleCnt="3"/>
      <dgm:spPr/>
    </dgm:pt>
    <dgm:pt modelId="{0ED73DB3-3CD4-4BDC-8DCE-1F56416EF87F}" type="pres">
      <dgm:prSet presAssocID="{F3EF9DB2-B216-40CF-ABA2-00688B67A72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A9777A-4D70-497F-BA62-3A19B06F292C}" type="pres">
      <dgm:prSet presAssocID="{F3EF9DB2-B216-40CF-ABA2-00688B67A72F}" presName="accent_1" presStyleCnt="0"/>
      <dgm:spPr/>
    </dgm:pt>
    <dgm:pt modelId="{04EC844B-CBEE-42F2-BDFF-ACC72122DDD7}" type="pres">
      <dgm:prSet presAssocID="{F3EF9DB2-B216-40CF-ABA2-00688B67A72F}" presName="accentRepeatNode" presStyleLbl="solidFgAcc1" presStyleIdx="0" presStyleCnt="3"/>
      <dgm:spPr/>
    </dgm:pt>
    <dgm:pt modelId="{C24C9BAB-1891-40FA-86C7-B5D7F8154D2F}" type="pres">
      <dgm:prSet presAssocID="{1F8222DF-C5CB-4C74-A81C-31C8800F93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13451-5D4C-4F75-8E7C-351029582272}" type="pres">
      <dgm:prSet presAssocID="{1F8222DF-C5CB-4C74-A81C-31C8800F9339}" presName="accent_2" presStyleCnt="0"/>
      <dgm:spPr/>
    </dgm:pt>
    <dgm:pt modelId="{161C5E66-B804-4D49-A47A-B3066909D49E}" type="pres">
      <dgm:prSet presAssocID="{1F8222DF-C5CB-4C74-A81C-31C8800F9339}" presName="accentRepeatNode" presStyleLbl="solidFgAcc1" presStyleIdx="1" presStyleCnt="3"/>
      <dgm:spPr/>
    </dgm:pt>
    <dgm:pt modelId="{BAD510A2-EFCE-4859-B3F6-F9F69036B865}" type="pres">
      <dgm:prSet presAssocID="{E5300142-E29F-4274-9A45-E7737A472A3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9576D-7A49-4684-A078-4BB29806D664}" type="pres">
      <dgm:prSet presAssocID="{E5300142-E29F-4274-9A45-E7737A472A32}" presName="accent_3" presStyleCnt="0"/>
      <dgm:spPr/>
    </dgm:pt>
    <dgm:pt modelId="{2DF23CDD-A656-4285-9878-291E80FB8B70}" type="pres">
      <dgm:prSet presAssocID="{E5300142-E29F-4274-9A45-E7737A472A32}" presName="accentRepeatNode" presStyleLbl="solidFgAcc1" presStyleIdx="2" presStyleCnt="3"/>
      <dgm:spPr/>
    </dgm:pt>
  </dgm:ptLst>
  <dgm:cxnLst>
    <dgm:cxn modelId="{37F17766-53C7-F14A-AE46-6E4DB277F9E2}" type="presOf" srcId="{F3EF9DB2-B216-40CF-ABA2-00688B67A72F}" destId="{0ED73DB3-3CD4-4BDC-8DCE-1F56416EF87F}" srcOrd="0" destOrd="0" presId="urn:microsoft.com/office/officeart/2008/layout/VerticalCurvedList"/>
    <dgm:cxn modelId="{4869994E-46B9-A949-8B5C-2209B4F654BF}" type="presOf" srcId="{3F009E57-F160-4896-A3F5-5CE6B304C398}" destId="{1A38B52A-EA6F-4B89-9C50-901C3738C790}" srcOrd="0" destOrd="0" presId="urn:microsoft.com/office/officeart/2008/layout/VerticalCurvedList"/>
    <dgm:cxn modelId="{21D08200-0585-4397-84C3-8DF1A3E1CDBC}" srcId="{545E213B-3BB8-4914-901A-E29395508583}" destId="{E5300142-E29F-4274-9A45-E7737A472A32}" srcOrd="2" destOrd="0" parTransId="{4471892A-597E-40BA-B1C5-0E8AA7DF4A30}" sibTransId="{DB425058-240D-4CA0-93C3-06EFB8AEE556}"/>
    <dgm:cxn modelId="{A5A45347-8496-4368-A6A1-DCF08B41042D}" srcId="{545E213B-3BB8-4914-901A-E29395508583}" destId="{1F8222DF-C5CB-4C74-A81C-31C8800F9339}" srcOrd="1" destOrd="0" parTransId="{0EB6E176-B847-44FF-B449-B746AF345AA2}" sibTransId="{42A5AC42-96E9-4C9F-AB1E-BDDB75166E62}"/>
    <dgm:cxn modelId="{74B92774-DB8B-419D-BA9C-67A47F0B93F8}" srcId="{545E213B-3BB8-4914-901A-E29395508583}" destId="{F3EF9DB2-B216-40CF-ABA2-00688B67A72F}" srcOrd="0" destOrd="0" parTransId="{953A3343-D1CC-4488-9E21-E0AEF4610596}" sibTransId="{3F009E57-F160-4896-A3F5-5CE6B304C398}"/>
    <dgm:cxn modelId="{F5D8B7C7-C346-114C-8B52-5428F340988F}" type="presOf" srcId="{1F8222DF-C5CB-4C74-A81C-31C8800F9339}" destId="{C24C9BAB-1891-40FA-86C7-B5D7F8154D2F}" srcOrd="0" destOrd="0" presId="urn:microsoft.com/office/officeart/2008/layout/VerticalCurvedList"/>
    <dgm:cxn modelId="{F73695F4-58C9-9645-8AAA-6798F58EBB76}" type="presOf" srcId="{545E213B-3BB8-4914-901A-E29395508583}" destId="{B6A07059-A305-49BE-9E82-1DB40CE75D51}" srcOrd="0" destOrd="0" presId="urn:microsoft.com/office/officeart/2008/layout/VerticalCurvedList"/>
    <dgm:cxn modelId="{45890CF1-DFB1-9348-9724-67372984A5E2}" type="presOf" srcId="{E5300142-E29F-4274-9A45-E7737A472A32}" destId="{BAD510A2-EFCE-4859-B3F6-F9F69036B865}" srcOrd="0" destOrd="0" presId="urn:microsoft.com/office/officeart/2008/layout/VerticalCurvedList"/>
    <dgm:cxn modelId="{C3CAC893-3160-4D42-A022-7BCAE414A92A}" type="presParOf" srcId="{B6A07059-A305-49BE-9E82-1DB40CE75D51}" destId="{F9417F04-0E59-4113-A26F-9673F172AD9E}" srcOrd="0" destOrd="0" presId="urn:microsoft.com/office/officeart/2008/layout/VerticalCurvedList"/>
    <dgm:cxn modelId="{B663B78F-3E4D-E441-B548-FD8FBD8EB355}" type="presParOf" srcId="{F9417F04-0E59-4113-A26F-9673F172AD9E}" destId="{6E5B97D2-F018-4D80-A091-87E42EDAD7E7}" srcOrd="0" destOrd="0" presId="urn:microsoft.com/office/officeart/2008/layout/VerticalCurvedList"/>
    <dgm:cxn modelId="{BF645655-EC12-8D4F-936E-83EE43E247A6}" type="presParOf" srcId="{6E5B97D2-F018-4D80-A091-87E42EDAD7E7}" destId="{AF25D3C4-955D-4089-B970-0E4D052F03A1}" srcOrd="0" destOrd="0" presId="urn:microsoft.com/office/officeart/2008/layout/VerticalCurvedList"/>
    <dgm:cxn modelId="{75119BAB-C1D9-C54A-B16A-1F9DA3E82B43}" type="presParOf" srcId="{6E5B97D2-F018-4D80-A091-87E42EDAD7E7}" destId="{1A38B52A-EA6F-4B89-9C50-901C3738C790}" srcOrd="1" destOrd="0" presId="urn:microsoft.com/office/officeart/2008/layout/VerticalCurvedList"/>
    <dgm:cxn modelId="{46689BE1-77C4-6049-AFE8-3E2A60C8403E}" type="presParOf" srcId="{6E5B97D2-F018-4D80-A091-87E42EDAD7E7}" destId="{E2146029-7BC3-439E-9521-362F64765158}" srcOrd="2" destOrd="0" presId="urn:microsoft.com/office/officeart/2008/layout/VerticalCurvedList"/>
    <dgm:cxn modelId="{14B2D3EE-DA73-4A4E-8E2D-C9480DE14085}" type="presParOf" srcId="{6E5B97D2-F018-4D80-A091-87E42EDAD7E7}" destId="{0359B99C-DB80-47BE-9960-56656EE58376}" srcOrd="3" destOrd="0" presId="urn:microsoft.com/office/officeart/2008/layout/VerticalCurvedList"/>
    <dgm:cxn modelId="{323F281B-DD8F-E14D-9B10-57F553F14261}" type="presParOf" srcId="{F9417F04-0E59-4113-A26F-9673F172AD9E}" destId="{0ED73DB3-3CD4-4BDC-8DCE-1F56416EF87F}" srcOrd="1" destOrd="0" presId="urn:microsoft.com/office/officeart/2008/layout/VerticalCurvedList"/>
    <dgm:cxn modelId="{2A9A6936-60C2-0945-B26C-4D5C96D7D530}" type="presParOf" srcId="{F9417F04-0E59-4113-A26F-9673F172AD9E}" destId="{05A9777A-4D70-497F-BA62-3A19B06F292C}" srcOrd="2" destOrd="0" presId="urn:microsoft.com/office/officeart/2008/layout/VerticalCurvedList"/>
    <dgm:cxn modelId="{F87E1604-5C35-2248-8914-4965157816C8}" type="presParOf" srcId="{05A9777A-4D70-497F-BA62-3A19B06F292C}" destId="{04EC844B-CBEE-42F2-BDFF-ACC72122DDD7}" srcOrd="0" destOrd="0" presId="urn:microsoft.com/office/officeart/2008/layout/VerticalCurvedList"/>
    <dgm:cxn modelId="{27FCEF9A-590F-6D41-9799-EAEB8EEAB8A0}" type="presParOf" srcId="{F9417F04-0E59-4113-A26F-9673F172AD9E}" destId="{C24C9BAB-1891-40FA-86C7-B5D7F8154D2F}" srcOrd="3" destOrd="0" presId="urn:microsoft.com/office/officeart/2008/layout/VerticalCurvedList"/>
    <dgm:cxn modelId="{2C7EFB57-51B3-A046-A5B3-62BE5C3B3A9F}" type="presParOf" srcId="{F9417F04-0E59-4113-A26F-9673F172AD9E}" destId="{FC413451-5D4C-4F75-8E7C-351029582272}" srcOrd="4" destOrd="0" presId="urn:microsoft.com/office/officeart/2008/layout/VerticalCurvedList"/>
    <dgm:cxn modelId="{9B743FAD-7A7D-5D40-99C4-4EC592AEA226}" type="presParOf" srcId="{FC413451-5D4C-4F75-8E7C-351029582272}" destId="{161C5E66-B804-4D49-A47A-B3066909D49E}" srcOrd="0" destOrd="0" presId="urn:microsoft.com/office/officeart/2008/layout/VerticalCurvedList"/>
    <dgm:cxn modelId="{25050DFB-79B7-F044-B1A6-6E8D6A0D0BB6}" type="presParOf" srcId="{F9417F04-0E59-4113-A26F-9673F172AD9E}" destId="{BAD510A2-EFCE-4859-B3F6-F9F69036B865}" srcOrd="5" destOrd="0" presId="urn:microsoft.com/office/officeart/2008/layout/VerticalCurvedList"/>
    <dgm:cxn modelId="{A5AB1497-5F04-BC45-B1D2-F40D48D41422}" type="presParOf" srcId="{F9417F04-0E59-4113-A26F-9673F172AD9E}" destId="{A829576D-7A49-4684-A078-4BB29806D664}" srcOrd="6" destOrd="0" presId="urn:microsoft.com/office/officeart/2008/layout/VerticalCurvedList"/>
    <dgm:cxn modelId="{50F4A1DB-2C05-034D-ABD6-1B5D8B0D0430}" type="presParOf" srcId="{A829576D-7A49-4684-A078-4BB29806D664}" destId="{2DF23CDD-A656-4285-9878-291E80FB8B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81451-C433-43A4-9CE0-DAE7A7AB1C0E}" type="doc">
      <dgm:prSet loTypeId="urn:microsoft.com/office/officeart/2005/8/layout/equation1" loCatId="relationship" qsTypeId="urn:microsoft.com/office/officeart/2005/8/quickstyle/simple2" qsCatId="simple" csTypeId="urn:microsoft.com/office/officeart/2005/8/colors/colorful2" csCatId="colorful" phldr="1"/>
      <dgm:spPr/>
    </dgm:pt>
    <dgm:pt modelId="{725D55E1-94AF-4F26-A53D-0A4C2F8247B3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dirty="0" smtClean="0"/>
            <a:t>著作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人格權</a:t>
          </a:r>
          <a:endParaRPr lang="zh-TW" altLang="en-US" dirty="0"/>
        </a:p>
      </dgm:t>
    </dgm:pt>
    <dgm:pt modelId="{7BB1BC11-BC6C-4568-84FC-B3E89C418AC9}" type="parTrans" cxnId="{125BF45F-AAA0-4578-9D22-C993BC02E228}">
      <dgm:prSet/>
      <dgm:spPr/>
      <dgm:t>
        <a:bodyPr/>
        <a:lstStyle/>
        <a:p>
          <a:endParaRPr lang="zh-TW" altLang="en-US"/>
        </a:p>
      </dgm:t>
    </dgm:pt>
    <dgm:pt modelId="{CAD95D00-2A95-441C-9BAC-1257394BE16A}" type="sibTrans" cxnId="{125BF45F-AAA0-4578-9D22-C993BC02E22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5BB9845E-FF10-4094-AC6E-671B8233C051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著作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財產權</a:t>
          </a:r>
          <a:endParaRPr lang="zh-TW" altLang="en-US" dirty="0"/>
        </a:p>
      </dgm:t>
    </dgm:pt>
    <dgm:pt modelId="{6E493905-DEB2-431B-856C-D891AEA088EF}" type="parTrans" cxnId="{FB6E84FC-A1EF-438A-A35B-B1C393818C5C}">
      <dgm:prSet/>
      <dgm:spPr/>
      <dgm:t>
        <a:bodyPr/>
        <a:lstStyle/>
        <a:p>
          <a:endParaRPr lang="zh-TW" altLang="en-US"/>
        </a:p>
      </dgm:t>
    </dgm:pt>
    <dgm:pt modelId="{0F54A681-A7E3-407D-8494-2F035E5D07BF}" type="sibTrans" cxnId="{FB6E84FC-A1EF-438A-A35B-B1C393818C5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F1172435-94E7-46AC-A771-0FADBF11B395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著作權</a:t>
          </a:r>
          <a:endParaRPr lang="zh-TW" altLang="en-US" dirty="0"/>
        </a:p>
      </dgm:t>
    </dgm:pt>
    <dgm:pt modelId="{13B21346-D889-4AD0-9817-690F91E84268}" type="parTrans" cxnId="{6BDDD6F4-2822-4A1A-8281-720DB058EC17}">
      <dgm:prSet/>
      <dgm:spPr/>
      <dgm:t>
        <a:bodyPr/>
        <a:lstStyle/>
        <a:p>
          <a:endParaRPr lang="zh-TW" altLang="en-US"/>
        </a:p>
      </dgm:t>
    </dgm:pt>
    <dgm:pt modelId="{0AE47025-D74F-4D06-8224-8E196D41F548}" type="sibTrans" cxnId="{6BDDD6F4-2822-4A1A-8281-720DB058EC17}">
      <dgm:prSet/>
      <dgm:spPr/>
      <dgm:t>
        <a:bodyPr/>
        <a:lstStyle/>
        <a:p>
          <a:endParaRPr lang="zh-TW" altLang="en-US"/>
        </a:p>
      </dgm:t>
    </dgm:pt>
    <dgm:pt modelId="{8ECB2D12-874B-461D-923D-70CFAB80816A}" type="pres">
      <dgm:prSet presAssocID="{00F81451-C433-43A4-9CE0-DAE7A7AB1C0E}" presName="linearFlow" presStyleCnt="0">
        <dgm:presLayoutVars>
          <dgm:dir/>
          <dgm:resizeHandles val="exact"/>
        </dgm:presLayoutVars>
      </dgm:prSet>
      <dgm:spPr/>
    </dgm:pt>
    <dgm:pt modelId="{F4B489F5-CE2D-43C4-8EAF-177FDC422ECD}" type="pres">
      <dgm:prSet presAssocID="{725D55E1-94AF-4F26-A53D-0A4C2F8247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E638F9-A316-4CAC-96B6-8275377B2DEF}" type="pres">
      <dgm:prSet presAssocID="{CAD95D00-2A95-441C-9BAC-1257394BE16A}" presName="spacerL" presStyleCnt="0"/>
      <dgm:spPr/>
    </dgm:pt>
    <dgm:pt modelId="{053116B7-DDC1-41B5-BCF6-D56056253EBB}" type="pres">
      <dgm:prSet presAssocID="{CAD95D00-2A95-441C-9BAC-1257394BE16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5BB9B44-C328-4264-B5E9-2B7845B0D205}" type="pres">
      <dgm:prSet presAssocID="{CAD95D00-2A95-441C-9BAC-1257394BE16A}" presName="spacerR" presStyleCnt="0"/>
      <dgm:spPr/>
    </dgm:pt>
    <dgm:pt modelId="{C04C3112-1291-4A38-9A67-60A4F0F2283D}" type="pres">
      <dgm:prSet presAssocID="{5BB9845E-FF10-4094-AC6E-671B8233C0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85C49B-B669-4A0A-837A-C5C99457E7A5}" type="pres">
      <dgm:prSet presAssocID="{0F54A681-A7E3-407D-8494-2F035E5D07BF}" presName="spacerL" presStyleCnt="0"/>
      <dgm:spPr/>
    </dgm:pt>
    <dgm:pt modelId="{2543764D-3FE0-4229-A72D-FF398E1306FF}" type="pres">
      <dgm:prSet presAssocID="{0F54A681-A7E3-407D-8494-2F035E5D07B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673E2BE-BC17-4441-9076-EDFCC83E2ABC}" type="pres">
      <dgm:prSet presAssocID="{0F54A681-A7E3-407D-8494-2F035E5D07BF}" presName="spacerR" presStyleCnt="0"/>
      <dgm:spPr/>
    </dgm:pt>
    <dgm:pt modelId="{2E5686E8-536C-437F-A6BB-1AFD1EED93BD}" type="pres">
      <dgm:prSet presAssocID="{F1172435-94E7-46AC-A771-0FADBF11B3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6A1448-D9C1-7B44-B6A8-AAABD1F6A26C}" type="presOf" srcId="{00F81451-C433-43A4-9CE0-DAE7A7AB1C0E}" destId="{8ECB2D12-874B-461D-923D-70CFAB80816A}" srcOrd="0" destOrd="0" presId="urn:microsoft.com/office/officeart/2005/8/layout/equation1"/>
    <dgm:cxn modelId="{FB6E84FC-A1EF-438A-A35B-B1C393818C5C}" srcId="{00F81451-C433-43A4-9CE0-DAE7A7AB1C0E}" destId="{5BB9845E-FF10-4094-AC6E-671B8233C051}" srcOrd="1" destOrd="0" parTransId="{6E493905-DEB2-431B-856C-D891AEA088EF}" sibTransId="{0F54A681-A7E3-407D-8494-2F035E5D07BF}"/>
    <dgm:cxn modelId="{0E92AA8B-EB7C-C547-998A-B90F1BC08C26}" type="presOf" srcId="{F1172435-94E7-46AC-A771-0FADBF11B395}" destId="{2E5686E8-536C-437F-A6BB-1AFD1EED93BD}" srcOrd="0" destOrd="0" presId="urn:microsoft.com/office/officeart/2005/8/layout/equation1"/>
    <dgm:cxn modelId="{B3D7B2FE-995D-BB4B-B1FA-46D8CB2DEEE2}" type="presOf" srcId="{725D55E1-94AF-4F26-A53D-0A4C2F8247B3}" destId="{F4B489F5-CE2D-43C4-8EAF-177FDC422ECD}" srcOrd="0" destOrd="0" presId="urn:microsoft.com/office/officeart/2005/8/layout/equation1"/>
    <dgm:cxn modelId="{6BDDD6F4-2822-4A1A-8281-720DB058EC17}" srcId="{00F81451-C433-43A4-9CE0-DAE7A7AB1C0E}" destId="{F1172435-94E7-46AC-A771-0FADBF11B395}" srcOrd="2" destOrd="0" parTransId="{13B21346-D889-4AD0-9817-690F91E84268}" sibTransId="{0AE47025-D74F-4D06-8224-8E196D41F548}"/>
    <dgm:cxn modelId="{63B39E45-A4AE-704E-AEE2-49F2B2DD3006}" type="presOf" srcId="{0F54A681-A7E3-407D-8494-2F035E5D07BF}" destId="{2543764D-3FE0-4229-A72D-FF398E1306FF}" srcOrd="0" destOrd="0" presId="urn:microsoft.com/office/officeart/2005/8/layout/equation1"/>
    <dgm:cxn modelId="{747794DD-4888-F945-8666-A6467520A35A}" type="presOf" srcId="{CAD95D00-2A95-441C-9BAC-1257394BE16A}" destId="{053116B7-DDC1-41B5-BCF6-D56056253EBB}" srcOrd="0" destOrd="0" presId="urn:microsoft.com/office/officeart/2005/8/layout/equation1"/>
    <dgm:cxn modelId="{8314A95D-3C0F-C848-8734-C39927FC7D3C}" type="presOf" srcId="{5BB9845E-FF10-4094-AC6E-671B8233C051}" destId="{C04C3112-1291-4A38-9A67-60A4F0F2283D}" srcOrd="0" destOrd="0" presId="urn:microsoft.com/office/officeart/2005/8/layout/equation1"/>
    <dgm:cxn modelId="{125BF45F-AAA0-4578-9D22-C993BC02E228}" srcId="{00F81451-C433-43A4-9CE0-DAE7A7AB1C0E}" destId="{725D55E1-94AF-4F26-A53D-0A4C2F8247B3}" srcOrd="0" destOrd="0" parTransId="{7BB1BC11-BC6C-4568-84FC-B3E89C418AC9}" sibTransId="{CAD95D00-2A95-441C-9BAC-1257394BE16A}"/>
    <dgm:cxn modelId="{D3E3BC56-360F-F248-AAB1-9D89ED758B87}" type="presParOf" srcId="{8ECB2D12-874B-461D-923D-70CFAB80816A}" destId="{F4B489F5-CE2D-43C4-8EAF-177FDC422ECD}" srcOrd="0" destOrd="0" presId="urn:microsoft.com/office/officeart/2005/8/layout/equation1"/>
    <dgm:cxn modelId="{AC1E1D6C-1996-A84C-9ABE-5E141D25F319}" type="presParOf" srcId="{8ECB2D12-874B-461D-923D-70CFAB80816A}" destId="{CFE638F9-A316-4CAC-96B6-8275377B2DEF}" srcOrd="1" destOrd="0" presId="urn:microsoft.com/office/officeart/2005/8/layout/equation1"/>
    <dgm:cxn modelId="{3350AC02-B669-0B4F-A95B-C11475272728}" type="presParOf" srcId="{8ECB2D12-874B-461D-923D-70CFAB80816A}" destId="{053116B7-DDC1-41B5-BCF6-D56056253EBB}" srcOrd="2" destOrd="0" presId="urn:microsoft.com/office/officeart/2005/8/layout/equation1"/>
    <dgm:cxn modelId="{AA109DF2-6A76-8D4E-B8D7-9955A8E27F74}" type="presParOf" srcId="{8ECB2D12-874B-461D-923D-70CFAB80816A}" destId="{75BB9B44-C328-4264-B5E9-2B7845B0D205}" srcOrd="3" destOrd="0" presId="urn:microsoft.com/office/officeart/2005/8/layout/equation1"/>
    <dgm:cxn modelId="{ED6E425C-D902-BC44-98E7-00E0875DBE01}" type="presParOf" srcId="{8ECB2D12-874B-461D-923D-70CFAB80816A}" destId="{C04C3112-1291-4A38-9A67-60A4F0F2283D}" srcOrd="4" destOrd="0" presId="urn:microsoft.com/office/officeart/2005/8/layout/equation1"/>
    <dgm:cxn modelId="{824298E7-2475-6246-945D-DAC50ADCF673}" type="presParOf" srcId="{8ECB2D12-874B-461D-923D-70CFAB80816A}" destId="{F185C49B-B669-4A0A-837A-C5C99457E7A5}" srcOrd="5" destOrd="0" presId="urn:microsoft.com/office/officeart/2005/8/layout/equation1"/>
    <dgm:cxn modelId="{669E21FF-060F-2D47-8E4D-8DD25710A404}" type="presParOf" srcId="{8ECB2D12-874B-461D-923D-70CFAB80816A}" destId="{2543764D-3FE0-4229-A72D-FF398E1306FF}" srcOrd="6" destOrd="0" presId="urn:microsoft.com/office/officeart/2005/8/layout/equation1"/>
    <dgm:cxn modelId="{B91A277A-B23A-BF48-81ED-DAAD55721051}" type="presParOf" srcId="{8ECB2D12-874B-461D-923D-70CFAB80816A}" destId="{3673E2BE-BC17-4441-9076-EDFCC83E2ABC}" srcOrd="7" destOrd="0" presId="urn:microsoft.com/office/officeart/2005/8/layout/equation1"/>
    <dgm:cxn modelId="{C60FD33E-149E-0E46-B8B9-586F9010E4BD}" type="presParOf" srcId="{8ECB2D12-874B-461D-923D-70CFAB80816A}" destId="{2E5686E8-536C-437F-A6BB-1AFD1EED93B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5E213B-3BB8-4914-901A-E2939550858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5300142-E29F-4274-9A45-E7737A472A32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合理使用原則</a:t>
          </a:r>
          <a:endParaRPr lang="zh-TW" altLang="en-US" sz="3200" b="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471892A-597E-40BA-B1C5-0E8AA7DF4A30}" type="par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DB425058-240D-4CA0-93C3-06EFB8AEE556}" type="sib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1F8222DF-C5CB-4C74-A81C-31C8800F9339}">
      <dgm:prSet custT="1"/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著作權保護期間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0EB6E176-B847-44FF-B449-B746AF345AA2}" type="par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42A5AC42-96E9-4C9F-AB1E-BDDB75166E62}" type="sib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F3EF9DB2-B216-40CF-ABA2-00688B67A72F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著作權人的權利</a:t>
          </a:r>
          <a:endParaRPr lang="zh-TW" altLang="en-US" sz="320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F009E57-F160-4896-A3F5-5CE6B304C398}" type="sib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953A3343-D1CC-4488-9E21-E0AEF4610596}" type="par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B6A07059-A305-49BE-9E82-1DB40CE75D51}" type="pres">
      <dgm:prSet presAssocID="{545E213B-3BB8-4914-901A-E293955085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9417F04-0E59-4113-A26F-9673F172AD9E}" type="pres">
      <dgm:prSet presAssocID="{545E213B-3BB8-4914-901A-E29395508583}" presName="Name1" presStyleCnt="0"/>
      <dgm:spPr/>
    </dgm:pt>
    <dgm:pt modelId="{6E5B97D2-F018-4D80-A091-87E42EDAD7E7}" type="pres">
      <dgm:prSet presAssocID="{545E213B-3BB8-4914-901A-E29395508583}" presName="cycle" presStyleCnt="0"/>
      <dgm:spPr/>
    </dgm:pt>
    <dgm:pt modelId="{AF25D3C4-955D-4089-B970-0E4D052F03A1}" type="pres">
      <dgm:prSet presAssocID="{545E213B-3BB8-4914-901A-E29395508583}" presName="srcNode" presStyleLbl="node1" presStyleIdx="0" presStyleCnt="3"/>
      <dgm:spPr/>
    </dgm:pt>
    <dgm:pt modelId="{1A38B52A-EA6F-4B89-9C50-901C3738C790}" type="pres">
      <dgm:prSet presAssocID="{545E213B-3BB8-4914-901A-E2939550858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2146029-7BC3-439E-9521-362F64765158}" type="pres">
      <dgm:prSet presAssocID="{545E213B-3BB8-4914-901A-E29395508583}" presName="extraNode" presStyleLbl="node1" presStyleIdx="0" presStyleCnt="3"/>
      <dgm:spPr/>
    </dgm:pt>
    <dgm:pt modelId="{0359B99C-DB80-47BE-9960-56656EE58376}" type="pres">
      <dgm:prSet presAssocID="{545E213B-3BB8-4914-901A-E29395508583}" presName="dstNode" presStyleLbl="node1" presStyleIdx="0" presStyleCnt="3"/>
      <dgm:spPr/>
    </dgm:pt>
    <dgm:pt modelId="{0ED73DB3-3CD4-4BDC-8DCE-1F56416EF87F}" type="pres">
      <dgm:prSet presAssocID="{F3EF9DB2-B216-40CF-ABA2-00688B67A72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A9777A-4D70-497F-BA62-3A19B06F292C}" type="pres">
      <dgm:prSet presAssocID="{F3EF9DB2-B216-40CF-ABA2-00688B67A72F}" presName="accent_1" presStyleCnt="0"/>
      <dgm:spPr/>
    </dgm:pt>
    <dgm:pt modelId="{04EC844B-CBEE-42F2-BDFF-ACC72122DDD7}" type="pres">
      <dgm:prSet presAssocID="{F3EF9DB2-B216-40CF-ABA2-00688B67A72F}" presName="accentRepeatNode" presStyleLbl="solidFgAcc1" presStyleIdx="0" presStyleCnt="3"/>
      <dgm:spPr/>
    </dgm:pt>
    <dgm:pt modelId="{C24C9BAB-1891-40FA-86C7-B5D7F8154D2F}" type="pres">
      <dgm:prSet presAssocID="{1F8222DF-C5CB-4C74-A81C-31C8800F93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13451-5D4C-4F75-8E7C-351029582272}" type="pres">
      <dgm:prSet presAssocID="{1F8222DF-C5CB-4C74-A81C-31C8800F9339}" presName="accent_2" presStyleCnt="0"/>
      <dgm:spPr/>
    </dgm:pt>
    <dgm:pt modelId="{161C5E66-B804-4D49-A47A-B3066909D49E}" type="pres">
      <dgm:prSet presAssocID="{1F8222DF-C5CB-4C74-A81C-31C8800F9339}" presName="accentRepeatNode" presStyleLbl="solidFgAcc1" presStyleIdx="1" presStyleCnt="3"/>
      <dgm:spPr/>
    </dgm:pt>
    <dgm:pt modelId="{BAD510A2-EFCE-4859-B3F6-F9F69036B865}" type="pres">
      <dgm:prSet presAssocID="{E5300142-E29F-4274-9A45-E7737A472A3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9576D-7A49-4684-A078-4BB29806D664}" type="pres">
      <dgm:prSet presAssocID="{E5300142-E29F-4274-9A45-E7737A472A32}" presName="accent_3" presStyleCnt="0"/>
      <dgm:spPr/>
    </dgm:pt>
    <dgm:pt modelId="{2DF23CDD-A656-4285-9878-291E80FB8B70}" type="pres">
      <dgm:prSet presAssocID="{E5300142-E29F-4274-9A45-E7737A472A32}" presName="accentRepeatNode" presStyleLbl="solidFgAcc1" presStyleIdx="2" presStyleCnt="3"/>
      <dgm:spPr/>
    </dgm:pt>
  </dgm:ptLst>
  <dgm:cxnLst>
    <dgm:cxn modelId="{AE975085-F84C-6B40-A123-925DEB1D878C}" type="presOf" srcId="{F3EF9DB2-B216-40CF-ABA2-00688B67A72F}" destId="{0ED73DB3-3CD4-4BDC-8DCE-1F56416EF87F}" srcOrd="0" destOrd="0" presId="urn:microsoft.com/office/officeart/2008/layout/VerticalCurvedList"/>
    <dgm:cxn modelId="{E5347336-DB0A-9149-969D-A030FD6F69E3}" type="presOf" srcId="{E5300142-E29F-4274-9A45-E7737A472A32}" destId="{BAD510A2-EFCE-4859-B3F6-F9F69036B865}" srcOrd="0" destOrd="0" presId="urn:microsoft.com/office/officeart/2008/layout/VerticalCurvedList"/>
    <dgm:cxn modelId="{21D08200-0585-4397-84C3-8DF1A3E1CDBC}" srcId="{545E213B-3BB8-4914-901A-E29395508583}" destId="{E5300142-E29F-4274-9A45-E7737A472A32}" srcOrd="2" destOrd="0" parTransId="{4471892A-597E-40BA-B1C5-0E8AA7DF4A30}" sibTransId="{DB425058-240D-4CA0-93C3-06EFB8AEE556}"/>
    <dgm:cxn modelId="{66A3453B-98FD-424E-BA3B-C67B362F3F96}" type="presOf" srcId="{1F8222DF-C5CB-4C74-A81C-31C8800F9339}" destId="{C24C9BAB-1891-40FA-86C7-B5D7F8154D2F}" srcOrd="0" destOrd="0" presId="urn:microsoft.com/office/officeart/2008/layout/VerticalCurvedList"/>
    <dgm:cxn modelId="{A5A45347-8496-4368-A6A1-DCF08B41042D}" srcId="{545E213B-3BB8-4914-901A-E29395508583}" destId="{1F8222DF-C5CB-4C74-A81C-31C8800F9339}" srcOrd="1" destOrd="0" parTransId="{0EB6E176-B847-44FF-B449-B746AF345AA2}" sibTransId="{42A5AC42-96E9-4C9F-AB1E-BDDB75166E62}"/>
    <dgm:cxn modelId="{74B92774-DB8B-419D-BA9C-67A47F0B93F8}" srcId="{545E213B-3BB8-4914-901A-E29395508583}" destId="{F3EF9DB2-B216-40CF-ABA2-00688B67A72F}" srcOrd="0" destOrd="0" parTransId="{953A3343-D1CC-4488-9E21-E0AEF4610596}" sibTransId="{3F009E57-F160-4896-A3F5-5CE6B304C398}"/>
    <dgm:cxn modelId="{3A0FA4C5-8E59-424E-9A12-D592E9BC7309}" type="presOf" srcId="{545E213B-3BB8-4914-901A-E29395508583}" destId="{B6A07059-A305-49BE-9E82-1DB40CE75D51}" srcOrd="0" destOrd="0" presId="urn:microsoft.com/office/officeart/2008/layout/VerticalCurvedList"/>
    <dgm:cxn modelId="{7E3548CF-2086-1F4C-B074-5276DC48E4D8}" type="presOf" srcId="{3F009E57-F160-4896-A3F5-5CE6B304C398}" destId="{1A38B52A-EA6F-4B89-9C50-901C3738C790}" srcOrd="0" destOrd="0" presId="urn:microsoft.com/office/officeart/2008/layout/VerticalCurvedList"/>
    <dgm:cxn modelId="{93D69CFB-D87E-7B43-9207-46EE4F91424B}" type="presParOf" srcId="{B6A07059-A305-49BE-9E82-1DB40CE75D51}" destId="{F9417F04-0E59-4113-A26F-9673F172AD9E}" srcOrd="0" destOrd="0" presId="urn:microsoft.com/office/officeart/2008/layout/VerticalCurvedList"/>
    <dgm:cxn modelId="{77E637C1-0FB9-4C4D-B75B-EE2151A6FACB}" type="presParOf" srcId="{F9417F04-0E59-4113-A26F-9673F172AD9E}" destId="{6E5B97D2-F018-4D80-A091-87E42EDAD7E7}" srcOrd="0" destOrd="0" presId="urn:microsoft.com/office/officeart/2008/layout/VerticalCurvedList"/>
    <dgm:cxn modelId="{27415951-179A-5C4C-AE29-173AB4A1F1CD}" type="presParOf" srcId="{6E5B97D2-F018-4D80-A091-87E42EDAD7E7}" destId="{AF25D3C4-955D-4089-B970-0E4D052F03A1}" srcOrd="0" destOrd="0" presId="urn:microsoft.com/office/officeart/2008/layout/VerticalCurvedList"/>
    <dgm:cxn modelId="{62B798C9-F8B6-C846-A925-35841C676BF7}" type="presParOf" srcId="{6E5B97D2-F018-4D80-A091-87E42EDAD7E7}" destId="{1A38B52A-EA6F-4B89-9C50-901C3738C790}" srcOrd="1" destOrd="0" presId="urn:microsoft.com/office/officeart/2008/layout/VerticalCurvedList"/>
    <dgm:cxn modelId="{19A1FB47-DC4A-9B4F-97AA-BAD335F026FE}" type="presParOf" srcId="{6E5B97D2-F018-4D80-A091-87E42EDAD7E7}" destId="{E2146029-7BC3-439E-9521-362F64765158}" srcOrd="2" destOrd="0" presId="urn:microsoft.com/office/officeart/2008/layout/VerticalCurvedList"/>
    <dgm:cxn modelId="{DF233055-8522-714C-A45A-F47047766CA9}" type="presParOf" srcId="{6E5B97D2-F018-4D80-A091-87E42EDAD7E7}" destId="{0359B99C-DB80-47BE-9960-56656EE58376}" srcOrd="3" destOrd="0" presId="urn:microsoft.com/office/officeart/2008/layout/VerticalCurvedList"/>
    <dgm:cxn modelId="{FD5C2000-D21C-234E-ADE6-A859E7A0E347}" type="presParOf" srcId="{F9417F04-0E59-4113-A26F-9673F172AD9E}" destId="{0ED73DB3-3CD4-4BDC-8DCE-1F56416EF87F}" srcOrd="1" destOrd="0" presId="urn:microsoft.com/office/officeart/2008/layout/VerticalCurvedList"/>
    <dgm:cxn modelId="{1017B7A0-3877-A14B-AFCE-A4981B875D35}" type="presParOf" srcId="{F9417F04-0E59-4113-A26F-9673F172AD9E}" destId="{05A9777A-4D70-497F-BA62-3A19B06F292C}" srcOrd="2" destOrd="0" presId="urn:microsoft.com/office/officeart/2008/layout/VerticalCurvedList"/>
    <dgm:cxn modelId="{0F94F648-435A-C846-80B3-C1CB82AB204B}" type="presParOf" srcId="{05A9777A-4D70-497F-BA62-3A19B06F292C}" destId="{04EC844B-CBEE-42F2-BDFF-ACC72122DDD7}" srcOrd="0" destOrd="0" presId="urn:microsoft.com/office/officeart/2008/layout/VerticalCurvedList"/>
    <dgm:cxn modelId="{E12D7244-F7C2-F84D-B0C5-E40B6D4DD2B4}" type="presParOf" srcId="{F9417F04-0E59-4113-A26F-9673F172AD9E}" destId="{C24C9BAB-1891-40FA-86C7-B5D7F8154D2F}" srcOrd="3" destOrd="0" presId="urn:microsoft.com/office/officeart/2008/layout/VerticalCurvedList"/>
    <dgm:cxn modelId="{358166C1-5093-9F47-BEEE-5516D84405B8}" type="presParOf" srcId="{F9417F04-0E59-4113-A26F-9673F172AD9E}" destId="{FC413451-5D4C-4F75-8E7C-351029582272}" srcOrd="4" destOrd="0" presId="urn:microsoft.com/office/officeart/2008/layout/VerticalCurvedList"/>
    <dgm:cxn modelId="{99265B11-C3B7-384E-B95C-66DA636D5C49}" type="presParOf" srcId="{FC413451-5D4C-4F75-8E7C-351029582272}" destId="{161C5E66-B804-4D49-A47A-B3066909D49E}" srcOrd="0" destOrd="0" presId="urn:microsoft.com/office/officeart/2008/layout/VerticalCurvedList"/>
    <dgm:cxn modelId="{654B3A05-5394-174F-AB1F-7BBBCB344C11}" type="presParOf" srcId="{F9417F04-0E59-4113-A26F-9673F172AD9E}" destId="{BAD510A2-EFCE-4859-B3F6-F9F69036B865}" srcOrd="5" destOrd="0" presId="urn:microsoft.com/office/officeart/2008/layout/VerticalCurvedList"/>
    <dgm:cxn modelId="{A8F6C4BC-E8DB-D14F-829F-82E6403799C5}" type="presParOf" srcId="{F9417F04-0E59-4113-A26F-9673F172AD9E}" destId="{A829576D-7A49-4684-A078-4BB29806D664}" srcOrd="6" destOrd="0" presId="urn:microsoft.com/office/officeart/2008/layout/VerticalCurvedList"/>
    <dgm:cxn modelId="{BA477C54-6CA0-794D-AFD9-FF389A63ABE9}" type="presParOf" srcId="{A829576D-7A49-4684-A078-4BB29806D664}" destId="{2DF23CDD-A656-4285-9878-291E80FB8B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E213B-3BB8-4914-901A-E2939550858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5300142-E29F-4274-9A45-E7737A472A32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合理使用原則</a:t>
          </a:r>
          <a:endParaRPr lang="zh-TW" altLang="en-US" sz="3200" b="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471892A-597E-40BA-B1C5-0E8AA7DF4A30}" type="par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DB425058-240D-4CA0-93C3-06EFB8AEE556}" type="sibTrans" cxnId="{21D08200-0585-4397-84C3-8DF1A3E1CDBC}">
      <dgm:prSet/>
      <dgm:spPr/>
      <dgm:t>
        <a:bodyPr/>
        <a:lstStyle/>
        <a:p>
          <a:endParaRPr lang="zh-TW" altLang="en-US"/>
        </a:p>
      </dgm:t>
    </dgm:pt>
    <dgm:pt modelId="{1F8222DF-C5CB-4C74-A81C-31C8800F9339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著作權保護期間</a:t>
          </a:r>
          <a:endParaRPr lang="zh-TW" altLang="en-US" sz="320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EB6E176-B847-44FF-B449-B746AF345AA2}" type="par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42A5AC42-96E9-4C9F-AB1E-BDDB75166E62}" type="sibTrans" cxnId="{A5A45347-8496-4368-A6A1-DCF08B41042D}">
      <dgm:prSet/>
      <dgm:spPr/>
      <dgm:t>
        <a:bodyPr/>
        <a:lstStyle/>
        <a:p>
          <a:endParaRPr lang="zh-TW" altLang="en-US"/>
        </a:p>
      </dgm:t>
    </dgm:pt>
    <dgm:pt modelId="{F3EF9DB2-B216-40CF-ABA2-00688B67A72F}">
      <dgm:prSet custT="1"/>
      <dgm:spPr/>
      <dgm:t>
        <a:bodyPr/>
        <a:lstStyle/>
        <a:p>
          <a:r>
            <a:rPr lang="zh-TW" altLang="en-US" sz="3200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rPr>
            <a:t>著作權人的權利</a:t>
          </a:r>
          <a:endParaRPr lang="zh-TW" altLang="en-US" sz="3200" dirty="0">
            <a:solidFill>
              <a:schemeClr val="bg1">
                <a:lumMod val="8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F009E57-F160-4896-A3F5-5CE6B304C398}" type="sib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953A3343-D1CC-4488-9E21-E0AEF4610596}" type="parTrans" cxnId="{74B92774-DB8B-419D-BA9C-67A47F0B93F8}">
      <dgm:prSet/>
      <dgm:spPr/>
      <dgm:t>
        <a:bodyPr/>
        <a:lstStyle/>
        <a:p>
          <a:endParaRPr lang="zh-TW" altLang="en-US"/>
        </a:p>
      </dgm:t>
    </dgm:pt>
    <dgm:pt modelId="{B6A07059-A305-49BE-9E82-1DB40CE75D51}" type="pres">
      <dgm:prSet presAssocID="{545E213B-3BB8-4914-901A-E293955085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9417F04-0E59-4113-A26F-9673F172AD9E}" type="pres">
      <dgm:prSet presAssocID="{545E213B-3BB8-4914-901A-E29395508583}" presName="Name1" presStyleCnt="0"/>
      <dgm:spPr/>
    </dgm:pt>
    <dgm:pt modelId="{6E5B97D2-F018-4D80-A091-87E42EDAD7E7}" type="pres">
      <dgm:prSet presAssocID="{545E213B-3BB8-4914-901A-E29395508583}" presName="cycle" presStyleCnt="0"/>
      <dgm:spPr/>
    </dgm:pt>
    <dgm:pt modelId="{AF25D3C4-955D-4089-B970-0E4D052F03A1}" type="pres">
      <dgm:prSet presAssocID="{545E213B-3BB8-4914-901A-E29395508583}" presName="srcNode" presStyleLbl="node1" presStyleIdx="0" presStyleCnt="3"/>
      <dgm:spPr/>
    </dgm:pt>
    <dgm:pt modelId="{1A38B52A-EA6F-4B89-9C50-901C3738C790}" type="pres">
      <dgm:prSet presAssocID="{545E213B-3BB8-4914-901A-E2939550858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2146029-7BC3-439E-9521-362F64765158}" type="pres">
      <dgm:prSet presAssocID="{545E213B-3BB8-4914-901A-E29395508583}" presName="extraNode" presStyleLbl="node1" presStyleIdx="0" presStyleCnt="3"/>
      <dgm:spPr/>
    </dgm:pt>
    <dgm:pt modelId="{0359B99C-DB80-47BE-9960-56656EE58376}" type="pres">
      <dgm:prSet presAssocID="{545E213B-3BB8-4914-901A-E29395508583}" presName="dstNode" presStyleLbl="node1" presStyleIdx="0" presStyleCnt="3"/>
      <dgm:spPr/>
    </dgm:pt>
    <dgm:pt modelId="{0ED73DB3-3CD4-4BDC-8DCE-1F56416EF87F}" type="pres">
      <dgm:prSet presAssocID="{F3EF9DB2-B216-40CF-ABA2-00688B67A72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A9777A-4D70-497F-BA62-3A19B06F292C}" type="pres">
      <dgm:prSet presAssocID="{F3EF9DB2-B216-40CF-ABA2-00688B67A72F}" presName="accent_1" presStyleCnt="0"/>
      <dgm:spPr/>
    </dgm:pt>
    <dgm:pt modelId="{04EC844B-CBEE-42F2-BDFF-ACC72122DDD7}" type="pres">
      <dgm:prSet presAssocID="{F3EF9DB2-B216-40CF-ABA2-00688B67A72F}" presName="accentRepeatNode" presStyleLbl="solidFgAcc1" presStyleIdx="0" presStyleCnt="3"/>
      <dgm:spPr/>
    </dgm:pt>
    <dgm:pt modelId="{C24C9BAB-1891-40FA-86C7-B5D7F8154D2F}" type="pres">
      <dgm:prSet presAssocID="{1F8222DF-C5CB-4C74-A81C-31C8800F93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13451-5D4C-4F75-8E7C-351029582272}" type="pres">
      <dgm:prSet presAssocID="{1F8222DF-C5CB-4C74-A81C-31C8800F9339}" presName="accent_2" presStyleCnt="0"/>
      <dgm:spPr/>
    </dgm:pt>
    <dgm:pt modelId="{161C5E66-B804-4D49-A47A-B3066909D49E}" type="pres">
      <dgm:prSet presAssocID="{1F8222DF-C5CB-4C74-A81C-31C8800F9339}" presName="accentRepeatNode" presStyleLbl="solidFgAcc1" presStyleIdx="1" presStyleCnt="3"/>
      <dgm:spPr/>
    </dgm:pt>
    <dgm:pt modelId="{BAD510A2-EFCE-4859-B3F6-F9F69036B865}" type="pres">
      <dgm:prSet presAssocID="{E5300142-E29F-4274-9A45-E7737A472A3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9576D-7A49-4684-A078-4BB29806D664}" type="pres">
      <dgm:prSet presAssocID="{E5300142-E29F-4274-9A45-E7737A472A32}" presName="accent_3" presStyleCnt="0"/>
      <dgm:spPr/>
    </dgm:pt>
    <dgm:pt modelId="{2DF23CDD-A656-4285-9878-291E80FB8B70}" type="pres">
      <dgm:prSet presAssocID="{E5300142-E29F-4274-9A45-E7737A472A32}" presName="accentRepeatNode" presStyleLbl="solidFgAcc1" presStyleIdx="2" presStyleCnt="3"/>
      <dgm:spPr/>
    </dgm:pt>
  </dgm:ptLst>
  <dgm:cxnLst>
    <dgm:cxn modelId="{98D01DE6-A445-5042-BDE5-AE3B56B4881B}" type="presOf" srcId="{3F009E57-F160-4896-A3F5-5CE6B304C398}" destId="{1A38B52A-EA6F-4B89-9C50-901C3738C790}" srcOrd="0" destOrd="0" presId="urn:microsoft.com/office/officeart/2008/layout/VerticalCurvedList"/>
    <dgm:cxn modelId="{2B0B1E40-585C-9046-A84B-EBC8061BADB9}" type="presOf" srcId="{E5300142-E29F-4274-9A45-E7737A472A32}" destId="{BAD510A2-EFCE-4859-B3F6-F9F69036B865}" srcOrd="0" destOrd="0" presId="urn:microsoft.com/office/officeart/2008/layout/VerticalCurvedList"/>
    <dgm:cxn modelId="{526996F0-0FF1-1145-9529-F4CC66E13BB5}" type="presOf" srcId="{1F8222DF-C5CB-4C74-A81C-31C8800F9339}" destId="{C24C9BAB-1891-40FA-86C7-B5D7F8154D2F}" srcOrd="0" destOrd="0" presId="urn:microsoft.com/office/officeart/2008/layout/VerticalCurvedList"/>
    <dgm:cxn modelId="{21D08200-0585-4397-84C3-8DF1A3E1CDBC}" srcId="{545E213B-3BB8-4914-901A-E29395508583}" destId="{E5300142-E29F-4274-9A45-E7737A472A32}" srcOrd="2" destOrd="0" parTransId="{4471892A-597E-40BA-B1C5-0E8AA7DF4A30}" sibTransId="{DB425058-240D-4CA0-93C3-06EFB8AEE556}"/>
    <dgm:cxn modelId="{A5A45347-8496-4368-A6A1-DCF08B41042D}" srcId="{545E213B-3BB8-4914-901A-E29395508583}" destId="{1F8222DF-C5CB-4C74-A81C-31C8800F9339}" srcOrd="1" destOrd="0" parTransId="{0EB6E176-B847-44FF-B449-B746AF345AA2}" sibTransId="{42A5AC42-96E9-4C9F-AB1E-BDDB75166E62}"/>
    <dgm:cxn modelId="{74B92774-DB8B-419D-BA9C-67A47F0B93F8}" srcId="{545E213B-3BB8-4914-901A-E29395508583}" destId="{F3EF9DB2-B216-40CF-ABA2-00688B67A72F}" srcOrd="0" destOrd="0" parTransId="{953A3343-D1CC-4488-9E21-E0AEF4610596}" sibTransId="{3F009E57-F160-4896-A3F5-5CE6B304C398}"/>
    <dgm:cxn modelId="{CE170FC6-F2B7-DF4B-A237-61002D95A62B}" type="presOf" srcId="{545E213B-3BB8-4914-901A-E29395508583}" destId="{B6A07059-A305-49BE-9E82-1DB40CE75D51}" srcOrd="0" destOrd="0" presId="urn:microsoft.com/office/officeart/2008/layout/VerticalCurvedList"/>
    <dgm:cxn modelId="{02DAB66A-074C-8B4F-A14C-CFFD3371E5BD}" type="presOf" srcId="{F3EF9DB2-B216-40CF-ABA2-00688B67A72F}" destId="{0ED73DB3-3CD4-4BDC-8DCE-1F56416EF87F}" srcOrd="0" destOrd="0" presId="urn:microsoft.com/office/officeart/2008/layout/VerticalCurvedList"/>
    <dgm:cxn modelId="{CAB57B43-FE9D-CE4B-A542-6CCD5639A01A}" type="presParOf" srcId="{B6A07059-A305-49BE-9E82-1DB40CE75D51}" destId="{F9417F04-0E59-4113-A26F-9673F172AD9E}" srcOrd="0" destOrd="0" presId="urn:microsoft.com/office/officeart/2008/layout/VerticalCurvedList"/>
    <dgm:cxn modelId="{AAD72F2B-5F28-D14E-9BF8-7D46034C7F11}" type="presParOf" srcId="{F9417F04-0E59-4113-A26F-9673F172AD9E}" destId="{6E5B97D2-F018-4D80-A091-87E42EDAD7E7}" srcOrd="0" destOrd="0" presId="urn:microsoft.com/office/officeart/2008/layout/VerticalCurvedList"/>
    <dgm:cxn modelId="{FA40AF24-4D62-2241-BA91-201DB2517784}" type="presParOf" srcId="{6E5B97D2-F018-4D80-A091-87E42EDAD7E7}" destId="{AF25D3C4-955D-4089-B970-0E4D052F03A1}" srcOrd="0" destOrd="0" presId="urn:microsoft.com/office/officeart/2008/layout/VerticalCurvedList"/>
    <dgm:cxn modelId="{78D3E499-6F7B-9944-834D-866CBD170D84}" type="presParOf" srcId="{6E5B97D2-F018-4D80-A091-87E42EDAD7E7}" destId="{1A38B52A-EA6F-4B89-9C50-901C3738C790}" srcOrd="1" destOrd="0" presId="urn:microsoft.com/office/officeart/2008/layout/VerticalCurvedList"/>
    <dgm:cxn modelId="{3CDD7D84-9FAE-B748-9449-7B50950351C4}" type="presParOf" srcId="{6E5B97D2-F018-4D80-A091-87E42EDAD7E7}" destId="{E2146029-7BC3-439E-9521-362F64765158}" srcOrd="2" destOrd="0" presId="urn:microsoft.com/office/officeart/2008/layout/VerticalCurvedList"/>
    <dgm:cxn modelId="{988792BA-5789-6D4C-AAE6-91A51125EE5E}" type="presParOf" srcId="{6E5B97D2-F018-4D80-A091-87E42EDAD7E7}" destId="{0359B99C-DB80-47BE-9960-56656EE58376}" srcOrd="3" destOrd="0" presId="urn:microsoft.com/office/officeart/2008/layout/VerticalCurvedList"/>
    <dgm:cxn modelId="{A0A8E6BA-A06F-954C-B676-5C394B9004C0}" type="presParOf" srcId="{F9417F04-0E59-4113-A26F-9673F172AD9E}" destId="{0ED73DB3-3CD4-4BDC-8DCE-1F56416EF87F}" srcOrd="1" destOrd="0" presId="urn:microsoft.com/office/officeart/2008/layout/VerticalCurvedList"/>
    <dgm:cxn modelId="{54E7C540-6CF2-3D43-8BEB-984874332B60}" type="presParOf" srcId="{F9417F04-0E59-4113-A26F-9673F172AD9E}" destId="{05A9777A-4D70-497F-BA62-3A19B06F292C}" srcOrd="2" destOrd="0" presId="urn:microsoft.com/office/officeart/2008/layout/VerticalCurvedList"/>
    <dgm:cxn modelId="{D590E056-7CFC-FB43-B40C-64613143C768}" type="presParOf" srcId="{05A9777A-4D70-497F-BA62-3A19B06F292C}" destId="{04EC844B-CBEE-42F2-BDFF-ACC72122DDD7}" srcOrd="0" destOrd="0" presId="urn:microsoft.com/office/officeart/2008/layout/VerticalCurvedList"/>
    <dgm:cxn modelId="{0B61CBEE-2078-1E41-A682-B0D8F520FFE9}" type="presParOf" srcId="{F9417F04-0E59-4113-A26F-9673F172AD9E}" destId="{C24C9BAB-1891-40FA-86C7-B5D7F8154D2F}" srcOrd="3" destOrd="0" presId="urn:microsoft.com/office/officeart/2008/layout/VerticalCurvedList"/>
    <dgm:cxn modelId="{D7A89141-BE54-FF47-B8C1-4565D04B30F8}" type="presParOf" srcId="{F9417F04-0E59-4113-A26F-9673F172AD9E}" destId="{FC413451-5D4C-4F75-8E7C-351029582272}" srcOrd="4" destOrd="0" presId="urn:microsoft.com/office/officeart/2008/layout/VerticalCurvedList"/>
    <dgm:cxn modelId="{205129CD-7ABE-6941-9F8B-A4B75B0A2961}" type="presParOf" srcId="{FC413451-5D4C-4F75-8E7C-351029582272}" destId="{161C5E66-B804-4D49-A47A-B3066909D49E}" srcOrd="0" destOrd="0" presId="urn:microsoft.com/office/officeart/2008/layout/VerticalCurvedList"/>
    <dgm:cxn modelId="{D31D8EFF-61EE-F445-8A38-F0E3B513265B}" type="presParOf" srcId="{F9417F04-0E59-4113-A26F-9673F172AD9E}" destId="{BAD510A2-EFCE-4859-B3F6-F9F69036B865}" srcOrd="5" destOrd="0" presId="urn:microsoft.com/office/officeart/2008/layout/VerticalCurvedList"/>
    <dgm:cxn modelId="{1B43EE07-EB51-2840-9963-6004B3BEE8CB}" type="presParOf" srcId="{F9417F04-0E59-4113-A26F-9673F172AD9E}" destId="{A829576D-7A49-4684-A078-4BB29806D664}" srcOrd="6" destOrd="0" presId="urn:microsoft.com/office/officeart/2008/layout/VerticalCurvedList"/>
    <dgm:cxn modelId="{6522CB95-2318-5E49-8FA3-2E818590686E}" type="presParOf" srcId="{A829576D-7A49-4684-A078-4BB29806D664}" destId="{2DF23CDD-A656-4285-9878-291E80FB8B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02A745-00D9-4D89-8014-8B48398122AC}" type="doc">
      <dgm:prSet loTypeId="urn:microsoft.com/office/officeart/2005/8/layout/v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D7574E6-2749-418C-AE14-CDB95F3E192D}">
      <dgm:prSet phldrT="[文字]" custT="1"/>
      <dgm:spPr/>
      <dgm:t>
        <a:bodyPr/>
        <a:lstStyle/>
        <a:p>
          <a:r>
            <a:rPr lang="zh-TW" altLang="en-US" sz="4400" dirty="0" smtClean="0"/>
            <a:t>迷思一</a:t>
          </a:r>
          <a:endParaRPr lang="zh-TW" altLang="en-US" sz="4400" dirty="0"/>
        </a:p>
      </dgm:t>
    </dgm:pt>
    <dgm:pt modelId="{A25FC27E-EF54-487E-AB43-1313FC93235E}" type="parTrans" cxnId="{E9435DA4-E0F9-4333-81E2-219808B4350C}">
      <dgm:prSet/>
      <dgm:spPr/>
      <dgm:t>
        <a:bodyPr/>
        <a:lstStyle/>
        <a:p>
          <a:endParaRPr lang="zh-TW" altLang="en-US"/>
        </a:p>
      </dgm:t>
    </dgm:pt>
    <dgm:pt modelId="{0A602A88-1046-427C-911E-B6026C7CA42A}" type="sibTrans" cxnId="{E9435DA4-E0F9-4333-81E2-219808B4350C}">
      <dgm:prSet/>
      <dgm:spPr/>
      <dgm:t>
        <a:bodyPr/>
        <a:lstStyle/>
        <a:p>
          <a:endParaRPr lang="zh-TW" altLang="en-US"/>
        </a:p>
      </dgm:t>
    </dgm:pt>
    <dgm:pt modelId="{F7991153-B02F-4461-B432-3D186EDDC10A}">
      <dgm:prSet phldrT="[文字]" custT="1"/>
      <dgm:spPr/>
      <dgm:t>
        <a:bodyPr/>
        <a:lstStyle/>
        <a:p>
          <a:r>
            <a:rPr lang="zh-TW" altLang="en-US" sz="4400" dirty="0" smtClean="0"/>
            <a:t>迷思二</a:t>
          </a:r>
          <a:endParaRPr lang="zh-TW" altLang="en-US" sz="4400" dirty="0"/>
        </a:p>
      </dgm:t>
    </dgm:pt>
    <dgm:pt modelId="{3401CA13-2E44-426B-8184-EA4E9141AE8C}" type="parTrans" cxnId="{4EE9F7C6-997A-454A-BB86-5C06CE1F16FB}">
      <dgm:prSet/>
      <dgm:spPr/>
      <dgm:t>
        <a:bodyPr/>
        <a:lstStyle/>
        <a:p>
          <a:endParaRPr lang="zh-TW" altLang="en-US"/>
        </a:p>
      </dgm:t>
    </dgm:pt>
    <dgm:pt modelId="{5CC1CD4A-C346-4616-9022-71A0F088C375}" type="sibTrans" cxnId="{4EE9F7C6-997A-454A-BB86-5C06CE1F16FB}">
      <dgm:prSet/>
      <dgm:spPr/>
      <dgm:t>
        <a:bodyPr/>
        <a:lstStyle/>
        <a:p>
          <a:endParaRPr lang="zh-TW" altLang="en-US"/>
        </a:p>
      </dgm:t>
    </dgm:pt>
    <dgm:pt modelId="{025BAA85-AF6D-44C6-865C-02A31449A8D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有引用出處</a:t>
          </a:r>
          <a:r>
            <a:rPr lang="en-US" altLang="zh-TW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rPr>
            <a:t>=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不會被告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dirty="0"/>
        </a:p>
      </dgm:t>
    </dgm:pt>
    <dgm:pt modelId="{28D03F3D-BE24-442E-BEF6-1C60BED3CAE2}" type="parTrans" cxnId="{367AE489-3D8C-4CA5-A661-2E7C4CE2B902}">
      <dgm:prSet/>
      <dgm:spPr/>
      <dgm:t>
        <a:bodyPr/>
        <a:lstStyle/>
        <a:p>
          <a:endParaRPr lang="zh-TW" altLang="en-US"/>
        </a:p>
      </dgm:t>
    </dgm:pt>
    <dgm:pt modelId="{684AA58E-9CF4-4AA9-B9E4-9CF3CB88F69F}" type="sibTrans" cxnId="{367AE489-3D8C-4CA5-A661-2E7C4CE2B902}">
      <dgm:prSet/>
      <dgm:spPr/>
      <dgm:t>
        <a:bodyPr/>
        <a:lstStyle/>
        <a:p>
          <a:endParaRPr lang="zh-TW" altLang="en-US"/>
        </a:p>
      </dgm:t>
    </dgm:pt>
    <dgm:pt modelId="{6EB30A60-FF7D-4CD4-A85A-8586B548327A}">
      <dgm:prSet phldrT="[文字]"/>
      <dgm:spPr/>
      <dgm:t>
        <a:bodyPr/>
        <a:lstStyle/>
        <a:p>
          <a:endParaRPr lang="zh-TW" altLang="en-US" dirty="0"/>
        </a:p>
      </dgm:t>
    </dgm:pt>
    <dgm:pt modelId="{5B24025D-1B2B-4302-9A51-0295F67D5904}" type="parTrans" cxnId="{9BCA989E-1CD9-43DD-9C6D-9B6E7122064A}">
      <dgm:prSet/>
      <dgm:spPr/>
      <dgm:t>
        <a:bodyPr/>
        <a:lstStyle/>
        <a:p>
          <a:endParaRPr lang="zh-TW" altLang="en-US"/>
        </a:p>
      </dgm:t>
    </dgm:pt>
    <dgm:pt modelId="{9AD7F731-2881-4A87-9AD1-6426A392376D}" type="sibTrans" cxnId="{9BCA989E-1CD9-43DD-9C6D-9B6E7122064A}">
      <dgm:prSet/>
      <dgm:spPr/>
      <dgm:t>
        <a:bodyPr/>
        <a:lstStyle/>
        <a:p>
          <a:endParaRPr lang="zh-TW" altLang="en-US"/>
        </a:p>
      </dgm:t>
    </dgm:pt>
    <dgm:pt modelId="{73B435B1-5350-40AD-A247-82F72B4505C6}">
      <dgm:prSet phldrT="[文字]"/>
      <dgm:spPr/>
      <dgm:t>
        <a:bodyPr/>
        <a:lstStyle/>
        <a:p>
          <a:endParaRPr lang="zh-TW" altLang="en-US" dirty="0"/>
        </a:p>
      </dgm:t>
    </dgm:pt>
    <dgm:pt modelId="{2B498AFF-489A-4BE3-A10E-823A5531E134}" type="parTrans" cxnId="{C37E0B83-68C9-4F59-B5F4-5B821FD5CBB9}">
      <dgm:prSet/>
      <dgm:spPr/>
      <dgm:t>
        <a:bodyPr/>
        <a:lstStyle/>
        <a:p>
          <a:endParaRPr lang="zh-TW" altLang="en-US"/>
        </a:p>
      </dgm:t>
    </dgm:pt>
    <dgm:pt modelId="{BACB7349-BF57-4995-8B61-A804A73C8A5D}" type="sibTrans" cxnId="{C37E0B83-68C9-4F59-B5F4-5B821FD5CBB9}">
      <dgm:prSet/>
      <dgm:spPr/>
      <dgm:t>
        <a:bodyPr/>
        <a:lstStyle/>
        <a:p>
          <a:endParaRPr lang="zh-TW" altLang="en-US"/>
        </a:p>
      </dgm:t>
    </dgm:pt>
    <dgm:pt modelId="{4D5B0F1B-FDC8-45A0-90A3-12DCBF2F22E9}">
      <dgm:prSet phldrT="[文字]"/>
      <dgm:spPr/>
      <dgm:t>
        <a:bodyPr/>
        <a:lstStyle/>
        <a:p>
          <a:r>
            <a:rPr lang="zh-TW" altLang="en-US" b="0" dirty="0" smtClean="0">
              <a:latin typeface="微軟正黑體" pitchFamily="34" charset="-120"/>
              <a:ea typeface="微軟正黑體" pitchFamily="34" charset="-120"/>
            </a:rPr>
            <a:t>非營利的教學</a:t>
          </a:r>
          <a:r>
            <a:rPr lang="en-US" altLang="zh-TW" b="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rPr>
            <a:t>=</a:t>
          </a:r>
          <a:r>
            <a:rPr lang="zh-TW" altLang="en-US" b="0" dirty="0" smtClean="0">
              <a:latin typeface="微軟正黑體" pitchFamily="34" charset="-120"/>
              <a:ea typeface="微軟正黑體" pitchFamily="34" charset="-120"/>
            </a:rPr>
            <a:t>合理使用</a:t>
          </a:r>
          <a:r>
            <a:rPr lang="en-US" altLang="zh-TW" b="0" dirty="0" smtClean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b="0" dirty="0"/>
        </a:p>
      </dgm:t>
    </dgm:pt>
    <dgm:pt modelId="{A9B81D78-8200-4316-9C15-795A98B90C07}" type="sibTrans" cxnId="{FD454A7A-4484-4B3B-A2A8-811747834393}">
      <dgm:prSet/>
      <dgm:spPr/>
      <dgm:t>
        <a:bodyPr/>
        <a:lstStyle/>
        <a:p>
          <a:endParaRPr lang="zh-TW" altLang="en-US"/>
        </a:p>
      </dgm:t>
    </dgm:pt>
    <dgm:pt modelId="{7878046B-E7DB-4E08-BAF0-E268E43B3A2C}" type="parTrans" cxnId="{FD454A7A-4484-4B3B-A2A8-811747834393}">
      <dgm:prSet/>
      <dgm:spPr/>
      <dgm:t>
        <a:bodyPr/>
        <a:lstStyle/>
        <a:p>
          <a:endParaRPr lang="zh-TW" altLang="en-US"/>
        </a:p>
      </dgm:t>
    </dgm:pt>
    <dgm:pt modelId="{ACB06D4B-7CFB-4F78-8A9A-138059FC3B35}" type="pres">
      <dgm:prSet presAssocID="{5E02A745-00D9-4D89-8014-8B48398122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757BF10-0A87-4039-9A8A-DD1E60CC83CA}" type="pres">
      <dgm:prSet presAssocID="{1D7574E6-2749-418C-AE14-CDB95F3E192D}" presName="linNode" presStyleCnt="0"/>
      <dgm:spPr/>
      <dgm:t>
        <a:bodyPr/>
        <a:lstStyle/>
        <a:p>
          <a:endParaRPr lang="zh-TW" altLang="en-US"/>
        </a:p>
      </dgm:t>
    </dgm:pt>
    <dgm:pt modelId="{11DAC9C1-FAB4-4213-B363-D422B47C96D2}" type="pres">
      <dgm:prSet presAssocID="{1D7574E6-2749-418C-AE14-CDB95F3E192D}" presName="parentShp" presStyleLbl="node1" presStyleIdx="0" presStyleCnt="2" custScaleX="70732" custScaleY="72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0E1FED-13F5-4AF2-AB01-6E260E6C07CA}" type="pres">
      <dgm:prSet presAssocID="{1D7574E6-2749-418C-AE14-CDB95F3E19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0F2EEC-EA30-4AD0-9A05-50436D4B16D0}" type="pres">
      <dgm:prSet presAssocID="{0A602A88-1046-427C-911E-B6026C7CA42A}" presName="spacing" presStyleCnt="0"/>
      <dgm:spPr/>
      <dgm:t>
        <a:bodyPr/>
        <a:lstStyle/>
        <a:p>
          <a:endParaRPr lang="zh-TW" altLang="en-US"/>
        </a:p>
      </dgm:t>
    </dgm:pt>
    <dgm:pt modelId="{9CDAC0AB-A1BC-43D4-AA52-6BB84611BB66}" type="pres">
      <dgm:prSet presAssocID="{F7991153-B02F-4461-B432-3D186EDDC10A}" presName="linNode" presStyleCnt="0"/>
      <dgm:spPr/>
      <dgm:t>
        <a:bodyPr/>
        <a:lstStyle/>
        <a:p>
          <a:endParaRPr lang="zh-TW" altLang="en-US"/>
        </a:p>
      </dgm:t>
    </dgm:pt>
    <dgm:pt modelId="{BA407A2E-ECD4-4591-BDA8-837C63F476B0}" type="pres">
      <dgm:prSet presAssocID="{F7991153-B02F-4461-B432-3D186EDDC10A}" presName="parentShp" presStyleLbl="node1" presStyleIdx="1" presStyleCnt="2" custScaleX="71545" custScaleY="675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2DB09-8B18-480A-9896-EB5D7A9FA1E6}" type="pres">
      <dgm:prSet presAssocID="{F7991153-B02F-4461-B432-3D186EDDC10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2158E7-D543-5B40-B34E-ECDD3A31385F}" type="presOf" srcId="{5E02A745-00D9-4D89-8014-8B48398122AC}" destId="{ACB06D4B-7CFB-4F78-8A9A-138059FC3B35}" srcOrd="0" destOrd="0" presId="urn:microsoft.com/office/officeart/2005/8/layout/vList6"/>
    <dgm:cxn modelId="{4EE9F7C6-997A-454A-BB86-5C06CE1F16FB}" srcId="{5E02A745-00D9-4D89-8014-8B48398122AC}" destId="{F7991153-B02F-4461-B432-3D186EDDC10A}" srcOrd="1" destOrd="0" parTransId="{3401CA13-2E44-426B-8184-EA4E9141AE8C}" sibTransId="{5CC1CD4A-C346-4616-9022-71A0F088C375}"/>
    <dgm:cxn modelId="{E9435DA4-E0F9-4333-81E2-219808B4350C}" srcId="{5E02A745-00D9-4D89-8014-8B48398122AC}" destId="{1D7574E6-2749-418C-AE14-CDB95F3E192D}" srcOrd="0" destOrd="0" parTransId="{A25FC27E-EF54-487E-AB43-1313FC93235E}" sibTransId="{0A602A88-1046-427C-911E-B6026C7CA42A}"/>
    <dgm:cxn modelId="{95E67404-A7DC-2044-BA6E-A1877021262F}" type="presOf" srcId="{1D7574E6-2749-418C-AE14-CDB95F3E192D}" destId="{11DAC9C1-FAB4-4213-B363-D422B47C96D2}" srcOrd="0" destOrd="0" presId="urn:microsoft.com/office/officeart/2005/8/layout/vList6"/>
    <dgm:cxn modelId="{55BF4CD9-01FF-BD44-B4BE-68E75BC7E2EF}" type="presOf" srcId="{6EB30A60-FF7D-4CD4-A85A-8586B548327A}" destId="{250E1FED-13F5-4AF2-AB01-6E260E6C07CA}" srcOrd="0" destOrd="0" presId="urn:microsoft.com/office/officeart/2005/8/layout/vList6"/>
    <dgm:cxn modelId="{30B3587B-A8EB-8C47-9406-25E60CE97998}" type="presOf" srcId="{4D5B0F1B-FDC8-45A0-90A3-12DCBF2F22E9}" destId="{250E1FED-13F5-4AF2-AB01-6E260E6C07CA}" srcOrd="0" destOrd="1" presId="urn:microsoft.com/office/officeart/2005/8/layout/vList6"/>
    <dgm:cxn modelId="{9BCA989E-1CD9-43DD-9C6D-9B6E7122064A}" srcId="{1D7574E6-2749-418C-AE14-CDB95F3E192D}" destId="{6EB30A60-FF7D-4CD4-A85A-8586B548327A}" srcOrd="0" destOrd="0" parTransId="{5B24025D-1B2B-4302-9A51-0295F67D5904}" sibTransId="{9AD7F731-2881-4A87-9AD1-6426A392376D}"/>
    <dgm:cxn modelId="{298710EE-78D1-A94C-A7AF-1CC69C52BC9E}" type="presOf" srcId="{F7991153-B02F-4461-B432-3D186EDDC10A}" destId="{BA407A2E-ECD4-4591-BDA8-837C63F476B0}" srcOrd="0" destOrd="0" presId="urn:microsoft.com/office/officeart/2005/8/layout/vList6"/>
    <dgm:cxn modelId="{FD454A7A-4484-4B3B-A2A8-811747834393}" srcId="{1D7574E6-2749-418C-AE14-CDB95F3E192D}" destId="{4D5B0F1B-FDC8-45A0-90A3-12DCBF2F22E9}" srcOrd="1" destOrd="0" parTransId="{7878046B-E7DB-4E08-BAF0-E268E43B3A2C}" sibTransId="{A9B81D78-8200-4316-9C15-795A98B90C07}"/>
    <dgm:cxn modelId="{5FBEBF4A-3465-A941-BABB-EAE4D2A9760A}" type="presOf" srcId="{73B435B1-5350-40AD-A247-82F72B4505C6}" destId="{FC42DB09-8B18-480A-9896-EB5D7A9FA1E6}" srcOrd="0" destOrd="0" presId="urn:microsoft.com/office/officeart/2005/8/layout/vList6"/>
    <dgm:cxn modelId="{367AE489-3D8C-4CA5-A661-2E7C4CE2B902}" srcId="{F7991153-B02F-4461-B432-3D186EDDC10A}" destId="{025BAA85-AF6D-44C6-865C-02A31449A8D0}" srcOrd="1" destOrd="0" parTransId="{28D03F3D-BE24-442E-BEF6-1C60BED3CAE2}" sibTransId="{684AA58E-9CF4-4AA9-B9E4-9CF3CB88F69F}"/>
    <dgm:cxn modelId="{8DD1DC7E-040F-7E4E-8689-B041046A79F6}" type="presOf" srcId="{025BAA85-AF6D-44C6-865C-02A31449A8D0}" destId="{FC42DB09-8B18-480A-9896-EB5D7A9FA1E6}" srcOrd="0" destOrd="1" presId="urn:microsoft.com/office/officeart/2005/8/layout/vList6"/>
    <dgm:cxn modelId="{C37E0B83-68C9-4F59-B5F4-5B821FD5CBB9}" srcId="{F7991153-B02F-4461-B432-3D186EDDC10A}" destId="{73B435B1-5350-40AD-A247-82F72B4505C6}" srcOrd="0" destOrd="0" parTransId="{2B498AFF-489A-4BE3-A10E-823A5531E134}" sibTransId="{BACB7349-BF57-4995-8B61-A804A73C8A5D}"/>
    <dgm:cxn modelId="{AAE99139-47D2-784E-9F1D-6C65AA82D3FE}" type="presParOf" srcId="{ACB06D4B-7CFB-4F78-8A9A-138059FC3B35}" destId="{3757BF10-0A87-4039-9A8A-DD1E60CC83CA}" srcOrd="0" destOrd="0" presId="urn:microsoft.com/office/officeart/2005/8/layout/vList6"/>
    <dgm:cxn modelId="{C131710A-17A0-394D-BC55-0776B779BC7B}" type="presParOf" srcId="{3757BF10-0A87-4039-9A8A-DD1E60CC83CA}" destId="{11DAC9C1-FAB4-4213-B363-D422B47C96D2}" srcOrd="0" destOrd="0" presId="urn:microsoft.com/office/officeart/2005/8/layout/vList6"/>
    <dgm:cxn modelId="{9A5EDBB0-FAFF-DE42-A23F-41A8418099F7}" type="presParOf" srcId="{3757BF10-0A87-4039-9A8A-DD1E60CC83CA}" destId="{250E1FED-13F5-4AF2-AB01-6E260E6C07CA}" srcOrd="1" destOrd="0" presId="urn:microsoft.com/office/officeart/2005/8/layout/vList6"/>
    <dgm:cxn modelId="{57187954-06AF-404F-B689-303CA3D16317}" type="presParOf" srcId="{ACB06D4B-7CFB-4F78-8A9A-138059FC3B35}" destId="{D00F2EEC-EA30-4AD0-9A05-50436D4B16D0}" srcOrd="1" destOrd="0" presId="urn:microsoft.com/office/officeart/2005/8/layout/vList6"/>
    <dgm:cxn modelId="{524536BD-C5D9-0949-8BCD-635F966A0908}" type="presParOf" srcId="{ACB06D4B-7CFB-4F78-8A9A-138059FC3B35}" destId="{9CDAC0AB-A1BC-43D4-AA52-6BB84611BB66}" srcOrd="2" destOrd="0" presId="urn:microsoft.com/office/officeart/2005/8/layout/vList6"/>
    <dgm:cxn modelId="{DC20F420-FADB-E345-AA4E-C2692DDDC32C}" type="presParOf" srcId="{9CDAC0AB-A1BC-43D4-AA52-6BB84611BB66}" destId="{BA407A2E-ECD4-4591-BDA8-837C63F476B0}" srcOrd="0" destOrd="0" presId="urn:microsoft.com/office/officeart/2005/8/layout/vList6"/>
    <dgm:cxn modelId="{A428B60A-7DB7-7344-A757-89FC65E018F4}" type="presParOf" srcId="{9CDAC0AB-A1BC-43D4-AA52-6BB84611BB66}" destId="{FC42DB09-8B18-480A-9896-EB5D7A9FA1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DAEEA6-BE59-454A-BB16-BF4CAD038D5C}" type="doc">
      <dgm:prSet loTypeId="urn:microsoft.com/office/officeart/2005/8/layout/arrow3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BEB69532-E01F-41AB-8A11-CD47DB6E4B67}">
      <dgm:prSet phldrT="[文字]" custT="1"/>
      <dgm:spPr/>
      <dgm:t>
        <a:bodyPr/>
        <a:lstStyle/>
        <a:p>
          <a:r>
            <a:rPr lang="zh-TW" altLang="en-US" sz="2000" b="0" dirty="0" smtClean="0"/>
            <a:t>檔案</a:t>
          </a:r>
          <a:r>
            <a:rPr lang="zh-TW" altLang="en-US" sz="2000" b="1" dirty="0" smtClean="0"/>
            <a:t>流通性、</a:t>
          </a:r>
          <a:r>
            <a:rPr lang="en-US" altLang="zh-TW" sz="2000" b="1" dirty="0" smtClean="0"/>
            <a:t/>
          </a:r>
          <a:br>
            <a:rPr lang="en-US" altLang="zh-TW" sz="2000" b="1" dirty="0" smtClean="0"/>
          </a:br>
          <a:r>
            <a:rPr lang="zh-TW" altLang="en-US" sz="2000" b="1" dirty="0" smtClean="0"/>
            <a:t>存在時間長短</a:t>
          </a:r>
          <a:endParaRPr lang="zh-TW" altLang="en-US" sz="2000" b="1" dirty="0"/>
        </a:p>
      </dgm:t>
    </dgm:pt>
    <dgm:pt modelId="{5094AC5B-6BAC-4D1D-A00A-203F8A87A8D1}" type="parTrans" cxnId="{EC9D699F-CB20-47C7-B15E-6FA85157AC58}">
      <dgm:prSet/>
      <dgm:spPr/>
      <dgm:t>
        <a:bodyPr/>
        <a:lstStyle/>
        <a:p>
          <a:endParaRPr lang="zh-TW" altLang="en-US"/>
        </a:p>
      </dgm:t>
    </dgm:pt>
    <dgm:pt modelId="{6966CDBA-3CCC-456B-BC25-6E61C25819C7}" type="sibTrans" cxnId="{EC9D699F-CB20-47C7-B15E-6FA85157AC58}">
      <dgm:prSet/>
      <dgm:spPr/>
      <dgm:t>
        <a:bodyPr/>
        <a:lstStyle/>
        <a:p>
          <a:endParaRPr lang="zh-TW" altLang="en-US"/>
        </a:p>
      </dgm:t>
    </dgm:pt>
    <dgm:pt modelId="{B5D596C8-703C-48A7-BAAD-7C4FC4C09284}">
      <dgm:prSet phldrT="[文字]" custT="1"/>
      <dgm:spPr/>
      <dgm:t>
        <a:bodyPr/>
        <a:lstStyle/>
        <a:p>
          <a:r>
            <a:rPr lang="zh-TW" altLang="en-US" sz="2000" dirty="0" smtClean="0"/>
            <a:t>著作權人</a:t>
          </a:r>
          <a:r>
            <a:rPr lang="en-US" altLang="zh-TW" sz="2000" dirty="0" smtClean="0"/>
            <a:t/>
          </a:r>
          <a:br>
            <a:rPr lang="en-US" altLang="zh-TW" sz="2000" dirty="0" smtClean="0"/>
          </a:br>
          <a:r>
            <a:rPr lang="zh-TW" altLang="en-US" sz="2000" dirty="0" smtClean="0"/>
            <a:t>發現的機率</a:t>
          </a:r>
          <a:endParaRPr lang="zh-TW" altLang="en-US" sz="2000" dirty="0"/>
        </a:p>
      </dgm:t>
    </dgm:pt>
    <dgm:pt modelId="{9497D8B4-3508-4CF6-9959-34DC9BDD76BD}" type="parTrans" cxnId="{087DE03D-79C3-4D88-9A75-2C6ED07F0952}">
      <dgm:prSet/>
      <dgm:spPr/>
      <dgm:t>
        <a:bodyPr/>
        <a:lstStyle/>
        <a:p>
          <a:endParaRPr lang="zh-TW" altLang="en-US"/>
        </a:p>
      </dgm:t>
    </dgm:pt>
    <dgm:pt modelId="{C3DA8A4D-ADAB-4E4A-8215-D4545DCCC7C4}" type="sibTrans" cxnId="{087DE03D-79C3-4D88-9A75-2C6ED07F0952}">
      <dgm:prSet/>
      <dgm:spPr/>
      <dgm:t>
        <a:bodyPr/>
        <a:lstStyle/>
        <a:p>
          <a:endParaRPr lang="zh-TW" altLang="en-US"/>
        </a:p>
      </dgm:t>
    </dgm:pt>
    <dgm:pt modelId="{BA0ACE91-D75D-4C08-9868-97B87E5286A7}" type="pres">
      <dgm:prSet presAssocID="{C1DAEEA6-BE59-454A-BB16-BF4CAD038D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9E02BB-8587-4ABE-AF26-1A171628DD24}" type="pres">
      <dgm:prSet presAssocID="{C1DAEEA6-BE59-454A-BB16-BF4CAD038D5C}" presName="divider" presStyleLbl="fgShp" presStyleIdx="0" presStyleCnt="1"/>
      <dgm:spPr/>
    </dgm:pt>
    <dgm:pt modelId="{C505F969-EC76-44B3-8741-07CA4BF8F197}" type="pres">
      <dgm:prSet presAssocID="{BEB69532-E01F-41AB-8A11-CD47DB6E4B67}" presName="downArrow" presStyleLbl="node1" presStyleIdx="0" presStyleCnt="2"/>
      <dgm:spPr/>
    </dgm:pt>
    <dgm:pt modelId="{3AF3B7B6-E587-4750-897E-23DEC81A373F}" type="pres">
      <dgm:prSet presAssocID="{BEB69532-E01F-41AB-8A11-CD47DB6E4B67}" presName="downArrowText" presStyleLbl="revTx" presStyleIdx="0" presStyleCnt="2" custScaleX="151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778F10-8DF6-472F-B8A9-136B296441A3}" type="pres">
      <dgm:prSet presAssocID="{B5D596C8-703C-48A7-BAAD-7C4FC4C09284}" presName="upArrow" presStyleLbl="node1" presStyleIdx="1" presStyleCnt="2"/>
      <dgm:spPr/>
    </dgm:pt>
    <dgm:pt modelId="{D502BC9A-98CB-48BE-97DA-7E4947C41B9C}" type="pres">
      <dgm:prSet presAssocID="{B5D596C8-703C-48A7-BAAD-7C4FC4C0928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C30517-36B0-FD4F-9BE8-9D9D57CA7B94}" type="presOf" srcId="{BEB69532-E01F-41AB-8A11-CD47DB6E4B67}" destId="{3AF3B7B6-E587-4750-897E-23DEC81A373F}" srcOrd="0" destOrd="0" presId="urn:microsoft.com/office/officeart/2005/8/layout/arrow3"/>
    <dgm:cxn modelId="{EC9D699F-CB20-47C7-B15E-6FA85157AC58}" srcId="{C1DAEEA6-BE59-454A-BB16-BF4CAD038D5C}" destId="{BEB69532-E01F-41AB-8A11-CD47DB6E4B67}" srcOrd="0" destOrd="0" parTransId="{5094AC5B-6BAC-4D1D-A00A-203F8A87A8D1}" sibTransId="{6966CDBA-3CCC-456B-BC25-6E61C25819C7}"/>
    <dgm:cxn modelId="{087DE03D-79C3-4D88-9A75-2C6ED07F0952}" srcId="{C1DAEEA6-BE59-454A-BB16-BF4CAD038D5C}" destId="{B5D596C8-703C-48A7-BAAD-7C4FC4C09284}" srcOrd="1" destOrd="0" parTransId="{9497D8B4-3508-4CF6-9959-34DC9BDD76BD}" sibTransId="{C3DA8A4D-ADAB-4E4A-8215-D4545DCCC7C4}"/>
    <dgm:cxn modelId="{CE309844-003F-E14C-AC68-EB45D16A8F09}" type="presOf" srcId="{B5D596C8-703C-48A7-BAAD-7C4FC4C09284}" destId="{D502BC9A-98CB-48BE-97DA-7E4947C41B9C}" srcOrd="0" destOrd="0" presId="urn:microsoft.com/office/officeart/2005/8/layout/arrow3"/>
    <dgm:cxn modelId="{1F87C8C0-919C-D644-A735-D3BDFD019685}" type="presOf" srcId="{C1DAEEA6-BE59-454A-BB16-BF4CAD038D5C}" destId="{BA0ACE91-D75D-4C08-9868-97B87E5286A7}" srcOrd="0" destOrd="0" presId="urn:microsoft.com/office/officeart/2005/8/layout/arrow3"/>
    <dgm:cxn modelId="{EC7B42DB-F525-074C-B125-43FA86C2E286}" type="presParOf" srcId="{BA0ACE91-D75D-4C08-9868-97B87E5286A7}" destId="{A09E02BB-8587-4ABE-AF26-1A171628DD24}" srcOrd="0" destOrd="0" presId="urn:microsoft.com/office/officeart/2005/8/layout/arrow3"/>
    <dgm:cxn modelId="{BFD64374-6521-AD42-8BF3-544788F3C2A1}" type="presParOf" srcId="{BA0ACE91-D75D-4C08-9868-97B87E5286A7}" destId="{C505F969-EC76-44B3-8741-07CA4BF8F197}" srcOrd="1" destOrd="0" presId="urn:microsoft.com/office/officeart/2005/8/layout/arrow3"/>
    <dgm:cxn modelId="{899FA1A2-137C-0644-87E7-10E3632C7185}" type="presParOf" srcId="{BA0ACE91-D75D-4C08-9868-97B87E5286A7}" destId="{3AF3B7B6-E587-4750-897E-23DEC81A373F}" srcOrd="2" destOrd="0" presId="urn:microsoft.com/office/officeart/2005/8/layout/arrow3"/>
    <dgm:cxn modelId="{EC2C39E7-248B-FC43-9862-7575B714FE5C}" type="presParOf" srcId="{BA0ACE91-D75D-4C08-9868-97B87E5286A7}" destId="{38778F10-8DF6-472F-B8A9-136B296441A3}" srcOrd="3" destOrd="0" presId="urn:microsoft.com/office/officeart/2005/8/layout/arrow3"/>
    <dgm:cxn modelId="{58FD9EC7-1BCA-C148-AE68-09E0AD2BE1E5}" type="presParOf" srcId="{BA0ACE91-D75D-4C08-9868-97B87E5286A7}" destId="{D502BC9A-98CB-48BE-97DA-7E4947C41B9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A827BF-1B50-A64F-9E0F-B6127D0BA374}" type="datetimeFigureOut">
              <a:rPr lang="zh-TW" altLang="en-US"/>
              <a:pPr>
                <a:defRPr/>
              </a:pPr>
              <a:t>2015/5/6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2D9968-0365-1A45-90D8-67D76A957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8159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4F37D4CC-E686-2A4F-8AB4-3EF45CBA40B7}" type="datetimeFigureOut">
              <a:rPr lang="zh-TW" altLang="en-US"/>
              <a:pPr>
                <a:defRPr/>
              </a:pPr>
              <a:t>2015/5/6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360" y="3228705"/>
            <a:ext cx="7943507" cy="3059117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F558B776-0AB0-CD4F-89E5-409724D375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1114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C70B603E-B598-1B44-A81E-73E44A1D44BD}" type="slidenum">
              <a:rPr kumimoji="0" lang="zh-TW" altLang="en-US" sz="1200"/>
              <a:pPr/>
              <a:t>0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46919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5172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D3D76210-5B8D-D44F-A73C-26C383F1F6B7}" type="slidenum">
              <a:rPr kumimoji="0" lang="zh-TW" altLang="en-US" sz="1200"/>
              <a:pPr/>
              <a:t>58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7642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5172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D3D76210-5B8D-D44F-A73C-26C383F1F6B7}" type="slidenum">
              <a:rPr kumimoji="0" lang="zh-TW" altLang="en-US" sz="1200"/>
              <a:pPr/>
              <a:t>59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07565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107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BD32EDF2-8A59-3047-80F5-0BAC1EB2C3E9}" type="slidenum">
              <a:rPr kumimoji="0" lang="zh-TW" altLang="en-US" sz="1200">
                <a:solidFill>
                  <a:prstClr val="black"/>
                </a:solidFill>
              </a:rPr>
              <a:pPr/>
              <a:t>62</a:t>
            </a:fld>
            <a:endParaRPr kumimoji="0" lang="zh-TW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131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C0D47B6A-C90F-ED4B-85CB-B2D1078A90D0}" type="slidenum">
              <a:rPr kumimoji="0" lang="zh-TW" altLang="en-US" sz="1200">
                <a:solidFill>
                  <a:prstClr val="black"/>
                </a:solidFill>
              </a:rPr>
              <a:pPr/>
              <a:t>63</a:t>
            </a:fld>
            <a:endParaRPr kumimoji="0" lang="zh-TW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9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49508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B085591B-20F1-0F40-944A-D16672FCF046}" type="slidenum">
              <a:rPr kumimoji="0" lang="zh-TW" altLang="en-US" sz="1200"/>
              <a:pPr/>
              <a:t>103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07302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9988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F03AE9D8-06B8-B844-8202-89FC276F4321}" type="slidenum">
              <a:rPr kumimoji="0" lang="zh-TW" altLang="en-US" sz="1200"/>
              <a:pPr/>
              <a:t>104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6953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58B776-0AB0-CD4F-89E5-409724D37548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2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65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C1D28A85-312C-0A4D-94E6-4EDDC4FFC72C}" type="slidenum">
              <a:rPr kumimoji="0" lang="zh-TW" altLang="en-US" sz="1200"/>
              <a:pPr/>
              <a:t>34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72378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65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C1D28A85-312C-0A4D-94E6-4EDDC4FFC72C}" type="slidenum">
              <a:rPr kumimoji="0" lang="zh-TW" altLang="en-US" sz="1200"/>
              <a:pPr/>
              <a:t>37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08561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58B776-0AB0-CD4F-89E5-409724D37548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00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TW" altLang="en-US" dirty="0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571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1267251F-4A43-FD44-8938-1297AC944282}" type="slidenum">
              <a:rPr kumimoji="0" lang="zh-TW" altLang="en-US" sz="1200"/>
              <a:pPr/>
              <a:t>39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6099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2186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68B42131-45AB-F344-A92A-C8738F6F2F09}" type="slidenum">
              <a:rPr kumimoji="0" lang="zh-TW" altLang="en-US" sz="1200"/>
              <a:pPr/>
              <a:t>40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02328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5172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D3D76210-5B8D-D44F-A73C-26C383F1F6B7}" type="slidenum">
              <a:rPr kumimoji="0" lang="zh-TW" altLang="en-US" sz="1200"/>
              <a:pPr/>
              <a:t>48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48544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TW" altLang="en-US">
              <a:latin typeface="Calibri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5172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D3D76210-5B8D-D44F-A73C-26C383F1F6B7}" type="slidenum">
              <a:rPr kumimoji="0" lang="zh-TW" altLang="en-US" sz="1200"/>
              <a:pPr/>
              <a:t>56</a:t>
            </a:fld>
            <a:endParaRPr kumimoji="0"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72635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120B-682F-4365-896F-098AFAABB055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0B93-15BB-2645-8D48-B9FB024FE5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8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87A7-FB19-4AC6-A0EA-67A3C73998C5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1A8-C9E3-B04B-8398-ED34935ADC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87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4BE9-FEC1-4A9B-AFA0-C39F90196438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FACF-23AF-C64C-A6F7-2C7A360ED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71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9D01DAB-650F-4CF7-B053-79DF5C5DDF23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BCE59-7849-7C47-98F4-5AF66B8E288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1052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 algn="l"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C79A77E1-34E8-4F67-8B9C-2D852CCC163C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E07099-4A6B-1E40-A010-D746A682FF1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6342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2B835B97-9600-469C-99E9-07EC4DE288D8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1F73B2-B294-A540-B59E-66BEF8E7F77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263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7EDDF250-6978-496B-9955-AD2A22FAF7A7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2063D-521E-414B-9203-F1E1EE7F1C0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3573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51CF016B-FF75-461A-8CAD-F77D6C59D528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19E073-26B5-6B49-BCD4-B4EE96A6EDA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109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，上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467E-3DAF-4EC4-B0DF-3A3A965196E0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3F87-9E1F-284A-A567-85F61682BC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97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4314-99D3-45B1-8F3D-38755D64F8C8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11AE-E834-6C4F-9F5F-26CFF2E67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22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3D6-7CBF-4C9E-9991-524A2B86BB14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A8BF-A891-8C40-A431-AD97466A56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42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824B-2EC6-4482-BF10-E6C9673C25B8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6D0B-37AC-6A4B-9B08-6D56E0C971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05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1FFAFC28-EB90-4BF5-891C-9A5F4651126B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B608EC-E03A-904A-8BCF-57851E61355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56537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0A8241E0-E631-4B7B-A97D-886B3550E867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9B4926-36E6-3442-A4ED-EA07A929BF3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788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E36BF115-3645-4B1E-AC94-C83C5E26B3FC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0717A0-9ED6-5141-8C23-8299A7294EE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24902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006CF8AB-74AB-4E03-AF13-6E99C37FA94D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FED50-FDBE-A849-AD7A-772C7524AEA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35374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含標題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A62E07-FCB7-4A08-8E41-53F1B5648590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3C08B-8F4A-C340-A215-7637D4487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654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BF26D622-1689-4D0E-A976-D7AA981897E3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C4DAA-2797-B347-9E62-86FC3310F93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30080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9E6AEA85-99C8-45E1-A589-15E53C73BBE3}" type="datetime1">
              <a:rPr lang="fr-FR" altLang="zh-TW" smtClean="0"/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4B5C64-2DE1-0840-AA46-9F9DF0811DF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113298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關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BD23-9445-4579-8DD3-9D9C843F0D96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F5F75-3268-5F49-9354-503717758C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39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F8C2-1225-4BC4-A2C2-02D235414BD3}" type="datetime1">
              <a:rPr lang="fr-FR" altLang="zh-TW" smtClean="0"/>
              <a:t>06/05/2015</a:t>
            </a:fld>
            <a:endParaRPr lang="fr-CA" altLang="zh-TW"/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63FCC-1204-3248-A7C5-0417C97FDC8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278439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8387580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AB9E-320D-4B32-8DD0-8F7D0CF3449D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DE8A-6E11-E44C-BB11-469ACBABC1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55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7E66-5E75-4772-9514-4AF2D70726EE}" type="datetime1">
              <a:rPr lang="fr-FR" altLang="zh-TW" smtClean="0"/>
              <a:t>06/05/2015</a:t>
            </a:fld>
            <a:endParaRPr lang="fr-CA" altLang="zh-TW"/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A7389-5D5F-6440-BF2B-CFF45111B7FC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16432998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39883693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C0FF-6DAF-4887-806F-E4E47C36FD16}" type="datetime1">
              <a:rPr lang="fr-FR" altLang="zh-TW" smtClean="0"/>
              <a:t>06/05/2015</a:t>
            </a:fld>
            <a:endParaRPr lang="fr-CA" altLang="zh-TW"/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7734A-1EA2-0249-8D97-36152FFD1CC9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7005171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74480030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293100" y="4352925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4400" smtClean="0">
                <a:solidFill>
                  <a:srgbClr val="80B606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9D01DAB-650F-4CF7-B053-79DF5C5DDF23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BCE59-7849-7C47-98F4-5AF66B8E288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2316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C79A77E1-34E8-4F67-8B9C-2D852CCC163C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E07099-4A6B-1E40-A010-D746A682FF1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4021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2B835B97-9600-469C-99E9-07EC4DE288D8}" type="datetime1">
              <a:rPr lang="fr-FR" altLang="zh-TW" smtClean="0">
                <a:solidFill>
                  <a:prstClr val="white"/>
                </a:solidFill>
              </a:rPr>
              <a:pPr>
                <a:defRPr/>
              </a:pPr>
              <a:t>06/05/2015</a:t>
            </a:fld>
            <a:endParaRPr lang="fr-FR" altLang="zh-TW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1F73B2-B294-A540-B59E-66BEF8E7F777}" type="slidenum">
              <a:rPr lang="fr-FR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34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7EDDF250-6978-496B-9955-AD2A22FAF7A7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2063D-521E-414B-9203-F1E1EE7F1C0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2713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51CF016B-FF75-461A-8CAD-F77D6C59D528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19E073-26B5-6B49-BCD4-B4EE96A6EDA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17902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，上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467E-3DAF-4EC4-B0DF-3A3A965196E0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3F87-9E1F-284A-A567-85F61682BC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9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1D8-498D-4594-8C5F-E7D9134F3973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333A-5DB9-6A42-8A67-C016B94877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79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4314-99D3-45B1-8F3D-38755D64F8C8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11AE-E834-6C4F-9F5F-26CFF2E67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032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3D6-7CBF-4C9E-9991-524A2B86BB14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A8BF-A891-8C40-A431-AD97466A56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677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1FFAFC28-EB90-4BF5-891C-9A5F4651126B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B608EC-E03A-904A-8BCF-57851E61355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94602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0A8241E0-E631-4B7B-A97D-886B3550E867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9B4926-36E6-3442-A4ED-EA07A929BF3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5266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E36BF115-3645-4B1E-AC94-C83C5E26B3FC}" type="datetime1">
              <a:rPr lang="fr-FR" altLang="zh-TW" smtClean="0">
                <a:solidFill>
                  <a:prstClr val="white"/>
                </a:solidFill>
              </a:rPr>
              <a:pPr>
                <a:defRPr/>
              </a:pPr>
              <a:t>06/05/2015</a:t>
            </a:fld>
            <a:endParaRPr lang="fr-FR" altLang="zh-TW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0717A0-9ED6-5141-8C23-8299A7294EE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56187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006CF8AB-74AB-4E03-AF13-6E99C37FA94D}" type="datetime1">
              <a:rPr lang="fr-FR" altLang="zh-TW" smtClean="0">
                <a:solidFill>
                  <a:prstClr val="white"/>
                </a:solidFill>
              </a:rPr>
              <a:pPr>
                <a:defRPr/>
              </a:pPr>
              <a:t>06/05/2015</a:t>
            </a:fld>
            <a:endParaRPr lang="fr-FR" altLang="zh-TW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FED50-FDBE-A849-AD7A-772C7524AEA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43852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含標題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A62E07-FCB7-4A08-8E41-53F1B5648590}" type="datetime1">
              <a:rPr lang="fr-FR" altLang="zh-TW" smtClean="0">
                <a:solidFill>
                  <a:prstClr val="white"/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3C08B-8F4A-C340-A215-7637D4487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804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BF26D622-1689-4D0E-A976-D7AA981897E3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C4DAA-2797-B347-9E62-86FC3310F93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51980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9E6AEA85-99C8-45E1-A589-15E53C73BBE3}" type="datetime1">
              <a:rPr lang="fr-FR" altLang="zh-TW" smtClean="0"/>
              <a:pPr>
                <a:defRPr/>
              </a:pPr>
              <a:t>06/05/2015</a:t>
            </a:fld>
            <a:endParaRPr lang="fr-FR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4B5C64-2DE1-0840-AA46-9F9DF0811DFA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35633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關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BD23-9445-4579-8DD3-9D9C843F0D96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F5F75-3268-5F49-9354-503717758C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52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71DA-2175-43BC-B6E5-CFB6687BAB31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197C-97AA-0246-BCD5-419B43CAC3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F8C2-1225-4BC4-A2C2-02D235414BD3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63FCC-1204-3248-A7C5-0417C97FDC8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52083860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83524721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7E66-5E75-4772-9514-4AF2D70726EE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A7389-5D5F-6440-BF2B-CFF45111B7FC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24501465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434513551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C0FF-6DAF-4887-806F-E4E47C36FD16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6875463" y="123825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7734A-1EA2-0249-8D97-36152FFD1CC9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17464816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2970311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2D41-0B11-41D6-9719-3EC58A7E43D9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D048-6E17-8D4E-B8F8-309CC09387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76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4079-EB52-4527-9563-FD76BE652DBF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A158-0365-7344-BE43-A7253E5B5E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21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E187-8346-47C4-8A0E-AB9285E51437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C0B1-3441-CC43-8891-76B14B6D3A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A3E4-197A-4311-8C82-75FF049ED69C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76EE-6051-F843-9EF7-A27B8097E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2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9E119-C6C3-4A1E-9504-80FCF4ACA910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875DF4-E53F-AC47-B93E-00686C1D28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6" r:id="rId1"/>
    <p:sldLayoutId id="2147487067" r:id="rId2"/>
    <p:sldLayoutId id="2147487068" r:id="rId3"/>
    <p:sldLayoutId id="2147487069" r:id="rId4"/>
    <p:sldLayoutId id="2147487070" r:id="rId5"/>
    <p:sldLayoutId id="2147487071" r:id="rId6"/>
    <p:sldLayoutId id="2147487072" r:id="rId7"/>
    <p:sldLayoutId id="2147487073" r:id="rId8"/>
    <p:sldLayoutId id="2147487074" r:id="rId9"/>
    <p:sldLayoutId id="2147487075" r:id="rId10"/>
    <p:sldLayoutId id="21474870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87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078038"/>
            <a:ext cx="76628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F738DD0-C7F2-4430-B67A-C61F4AC7BE0C}" type="datetime1">
              <a:rPr lang="fr-FR" altLang="zh-TW" smtClean="0"/>
              <a:t>06/05/2015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A947617-2E76-584B-A70A-D3D7EEA611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0" r:id="rId1"/>
    <p:sldLayoutId id="2147487081" r:id="rId2"/>
    <p:sldLayoutId id="2147487082" r:id="rId3"/>
    <p:sldLayoutId id="2147487083" r:id="rId4"/>
    <p:sldLayoutId id="2147487084" r:id="rId5"/>
    <p:sldLayoutId id="2147487077" r:id="rId6"/>
    <p:sldLayoutId id="2147487078" r:id="rId7"/>
    <p:sldLayoutId id="2147487079" r:id="rId8"/>
    <p:sldLayoutId id="2147487085" r:id="rId9"/>
    <p:sldLayoutId id="2147487086" r:id="rId10"/>
    <p:sldLayoutId id="2147487087" r:id="rId11"/>
    <p:sldLayoutId id="2147487088" r:id="rId12"/>
    <p:sldLayoutId id="2147487089" r:id="rId13"/>
    <p:sldLayoutId id="2147487090" r:id="rId14"/>
    <p:sldLayoutId id="2147487091" r:id="rId15"/>
    <p:sldLayoutId id="2147487092" r:id="rId16"/>
    <p:sldLayoutId id="2147487093" r:id="rId17"/>
    <p:sldLayoutId id="2147487094" r:id="rId18"/>
    <p:sldLayoutId id="2147487095" r:id="rId19"/>
    <p:sldLayoutId id="2147487096" r:id="rId20"/>
    <p:sldLayoutId id="2147487097" r:id="rId21"/>
    <p:sldLayoutId id="2147487098" r:id="rId2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00" kern="1200">
          <a:solidFill>
            <a:schemeClr val="bg1"/>
          </a:solidFill>
          <a:latin typeface="+mj-lt"/>
          <a:ea typeface="新細明體" charset="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sz="2200" kern="1200">
          <a:solidFill>
            <a:srgbClr val="595959"/>
          </a:solidFill>
          <a:latin typeface="+mn-lt"/>
          <a:ea typeface="新細明體" charset="0"/>
          <a:cs typeface="新細明體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kumimoji="1" sz="2000" kern="1200">
          <a:solidFill>
            <a:srgbClr val="595959"/>
          </a:solidFill>
          <a:latin typeface="+mn-lt"/>
          <a:ea typeface="新細明體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87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078038"/>
            <a:ext cx="76628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F738DD0-C7F2-4430-B67A-C61F4AC7BE0C}" type="datetime1">
              <a:rPr lang="fr-FR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06/05/2015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A947617-2E76-584B-A70A-D3D7EEA611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3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15" r:id="rId1"/>
    <p:sldLayoutId id="2147487216" r:id="rId2"/>
    <p:sldLayoutId id="2147487217" r:id="rId3"/>
    <p:sldLayoutId id="2147487218" r:id="rId4"/>
    <p:sldLayoutId id="2147487219" r:id="rId5"/>
    <p:sldLayoutId id="2147487220" r:id="rId6"/>
    <p:sldLayoutId id="2147487221" r:id="rId7"/>
    <p:sldLayoutId id="2147487222" r:id="rId8"/>
    <p:sldLayoutId id="2147487223" r:id="rId9"/>
    <p:sldLayoutId id="2147487224" r:id="rId10"/>
    <p:sldLayoutId id="2147487225" r:id="rId11"/>
    <p:sldLayoutId id="2147487226" r:id="rId12"/>
    <p:sldLayoutId id="2147487227" r:id="rId13"/>
    <p:sldLayoutId id="2147487228" r:id="rId14"/>
    <p:sldLayoutId id="2147487229" r:id="rId15"/>
    <p:sldLayoutId id="2147487230" r:id="rId16"/>
    <p:sldLayoutId id="2147487231" r:id="rId17"/>
    <p:sldLayoutId id="2147487232" r:id="rId18"/>
    <p:sldLayoutId id="2147487233" r:id="rId19"/>
    <p:sldLayoutId id="2147487234" r:id="rId20"/>
    <p:sldLayoutId id="2147487235" r:id="rId21"/>
    <p:sldLayoutId id="2147487236" r:id="rId2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00" kern="1200">
          <a:solidFill>
            <a:schemeClr val="bg1"/>
          </a:solidFill>
          <a:latin typeface="+mj-lt"/>
          <a:ea typeface="新細明體" charset="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bg1"/>
          </a:solidFill>
          <a:latin typeface="Calisto MT" pitchFamily="18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sz="2200" kern="1200">
          <a:solidFill>
            <a:srgbClr val="595959"/>
          </a:solidFill>
          <a:latin typeface="+mn-lt"/>
          <a:ea typeface="新細明體" charset="0"/>
          <a:cs typeface="新細明體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kumimoji="1" sz="2000" kern="1200">
          <a:solidFill>
            <a:srgbClr val="595959"/>
          </a:solidFill>
          <a:latin typeface="+mn-lt"/>
          <a:ea typeface="新細明體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umimoji="1" kern="1200">
          <a:solidFill>
            <a:srgbClr val="595959"/>
          </a:solidFill>
          <a:latin typeface="+mn-lt"/>
          <a:ea typeface="新細明體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pink-white-brown.html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c3fmy9sB7Y" TargetMode="External"/><Relationship Id="rId2" Type="http://schemas.openxmlformats.org/officeDocument/2006/relationships/hyperlink" Target="https://archive.org/web/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youtube.com/watch?v=0yqrMTiJXhI" TargetMode="External"/><Relationship Id="rId4" Type="http://schemas.openxmlformats.org/officeDocument/2006/relationships/hyperlink" Target="http://www.techbang.com/posts/14777-how-to-capture-long-web-page-screenshot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slens.com/post/81331/?ref=hotpost" TargetMode="External"/><Relationship Id="rId2" Type="http://schemas.openxmlformats.org/officeDocument/2006/relationships/hyperlink" Target="http://www.thenewslens.com/post/82133/?ref=hotpost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ntuh.gov.tw/gene/cdisease/second_level_pages/b_common_diseases/cd0001.htm" TargetMode="External"/><Relationship Id="rId5" Type="http://schemas.openxmlformats.org/officeDocument/2006/relationships/hyperlink" Target="http://opinion.cw.com.tw/blog/profile/47/article/1958" TargetMode="External"/><Relationship Id="rId4" Type="http://schemas.openxmlformats.org/officeDocument/2006/relationships/hyperlink" Target="http://opinion.cw.com.tw/blog/profile/103/article/1585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CTaiwan/photos/a.180050328730987.40551.169573879778632/688717261197622/?type=1&amp;theater" TargetMode="External"/><Relationship Id="rId3" Type="http://schemas.openxmlformats.org/officeDocument/2006/relationships/hyperlink" Target="http://www.flickr.com/photos/66035780@N00/324669781" TargetMode="External"/><Relationship Id="rId7" Type="http://schemas.openxmlformats.org/officeDocument/2006/relationships/hyperlink" Target="http://www.flickr.com/photos/kristiand/3223044657/in/photolist-5UNWTt-5vtQ7s-83ycxh-a5iPKr-frJ48-m32Gsy-dF2kfy-45cqRN-9xs9Pg-2aG48A-2gemv-6tyzJw-6DTbAF-dTmrJn-nuG3Uh-7o37h4-cdx6N3-6w3EcN-weYd8-fH9nR7-5WksQ6-8xyKpN-6znZE-jNW7uk-6jVDrj-8CExD3-okjbbG-nGtSb-6rmstp-eoKTfj-4HBsnN-nNutS-4nasi8-35sigN-j1n6Vr-jNW78i-MX2qn-Ak2Su-5a3U9C-a3eRUW-iVxy4M-iVxxUt-jnsYAj-jnsYUA-398sRb-h4yNV6-D2Gaj-5eGQeG-7kvGF1-c4Rw4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commons.wikimedia.org/wiki/File:Yamashita_Yohei_-_CC_on_Orange_(by).jpg" TargetMode="External"/><Relationship Id="rId4" Type="http://schemas.openxmlformats.org/officeDocument/2006/relationships/hyperlink" Target="https://creativecommons.org/licenses/by/2.0/deed.zh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CCTaiwan/photos/a.180050328730987.40551.169573879778632/688717261197622/?type=1&amp;theat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ons.wikimedia.org/wiki/File:Macaca_nigra_self-portrait.jpg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hyperlink" Target="http://creativecommons.org/choose/mark/" TargetMode="External"/><Relationship Id="rId4" Type="http://schemas.openxmlformats.org/officeDocument/2006/relationships/hyperlink" Target="http://creativecommons.org/choose/ze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deed.zh_TW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CCTaiwan/photos_strea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deed.zh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flickr.com/photos/66035780@N00/324669781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deed.zh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flickr.com/photos/66035780@N00/324669781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flickr.com/photos/kristiand/3223044657/in/photolist-5UNWTt-5vtQ7s-83ycxh-a5iPKr-frJ48-m32Gsy-dF2kfy-45cqRN-9xs9Pg-2aG48A-2gemv-6tyzJw-6DTbAF-dTmrJn-nuG3Uh-7o37h4-cdx6N3-6w3EcN-weYd8-fH9nR7-5WksQ6-8xyKpN-6znZE-jNW7uk-6jVDrj-8CExD3-okjbbG-nGtSb-6rmstp-eoKTfj-4HBsnN-nNutS-4nasi8-35sigN-j1n6Vr-jNW78i-MX2qn-Ak2Su-5a3U9C-a3eRUW-iVxy4M-iVxxUt-jnsYAj-jnsYUA-398sRb-h4yNV6-D2Gaj-5eGQeG-7kvGF1-c4Rw4G/" TargetMode="External"/><Relationship Id="rId4" Type="http://schemas.openxmlformats.org/officeDocument/2006/relationships/hyperlink" Target="https://creativecommons.org/licenses/by/2.0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CTaiwan/photos/a.180050328730987.40551.169573879778632/688717261197622/?type=1&amp;theater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tw/search" TargetMode="External"/><Relationship Id="rId4" Type="http://schemas.openxmlformats.org/officeDocument/2006/relationships/hyperlink" Target="https://www.facebook.com/CCTaiwan/photos_str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Main_Page" TargetMode="Externa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search/advanced/" TargetMode="External"/><Relationship Id="rId2" Type="http://schemas.openxmlformats.org/officeDocument/2006/relationships/hyperlink" Target="https://www.flickr.com/creativecommons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://skitterphoto.com/" TargetMode="External"/><Relationship Id="rId4" Type="http://schemas.openxmlformats.org/officeDocument/2006/relationships/hyperlink" Target="http://500px.com/creativecommon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archive" TargetMode="External"/><Relationship Id="rId2" Type="http://schemas.openxmlformats.org/officeDocument/2006/relationships/hyperlink" Target="http://www.public-domain-photos.com/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morguefile.com/license/morguefile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ol.org/" TargetMode="External"/><Relationship Id="rId7" Type="http://schemas.openxmlformats.org/officeDocument/2006/relationships/hyperlink" Target="http://www.forestryimage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sectimages.org/" TargetMode="External"/><Relationship Id="rId5" Type="http://schemas.openxmlformats.org/officeDocument/2006/relationships/hyperlink" Target="http://www.bugwood.org/index.cfm" TargetMode="External"/><Relationship Id="rId4" Type="http://schemas.openxmlformats.org/officeDocument/2006/relationships/hyperlink" Target="http://eol.taibif.tw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" TargetMode="External"/><Relationship Id="rId2" Type="http://schemas.openxmlformats.org/officeDocument/2006/relationships/hyperlink" Target="http://openclipart.org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tw.clipartlogo.com/" TargetMode="External"/><Relationship Id="rId5" Type="http://schemas.openxmlformats.org/officeDocument/2006/relationships/hyperlink" Target="http://www.clker.com/" TargetMode="External"/><Relationship Id="rId4" Type="http://schemas.openxmlformats.org/officeDocument/2006/relationships/hyperlink" Target="http://thenounproject.com/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art.thewalters.org/search/" TargetMode="External"/><Relationship Id="rId3" Type="http://schemas.openxmlformats.org/officeDocument/2006/relationships/hyperlink" Target="http://wellcomeimages.org/" TargetMode="External"/><Relationship Id="rId7" Type="http://schemas.openxmlformats.org/officeDocument/2006/relationships/hyperlink" Target="https://www.flickr.com/photos/britishlibra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commons/usage/" TargetMode="External"/><Relationship Id="rId5" Type="http://schemas.openxmlformats.org/officeDocument/2006/relationships/hyperlink" Target="https://www.flickr.com/commons/institutions/" TargetMode="External"/><Relationship Id="rId4" Type="http://schemas.openxmlformats.org/officeDocument/2006/relationships/hyperlink" Target="https://www.flickr.com/commons" TargetMode="External"/><Relationship Id="rId9" Type="http://schemas.openxmlformats.org/officeDocument/2006/relationships/hyperlink" Target="http://art.thewalters.org/licens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collection/the-collection-onli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earch.getty.edu/gateway/search" TargetMode="External"/><Relationship Id="rId5" Type="http://schemas.openxmlformats.org/officeDocument/2006/relationships/hyperlink" Target="http://www.getty.edu/about/opencontent.html" TargetMode="External"/><Relationship Id="rId4" Type="http://schemas.openxmlformats.org/officeDocument/2006/relationships/hyperlink" Target="http://www.metmuseum.org/information/terms-and-conditions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jhsph.edu/index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lane.stanford.edu/biomed-resources/bassett/index.html" TargetMode="External"/><Relationship Id="rId4" Type="http://schemas.openxmlformats.org/officeDocument/2006/relationships/hyperlink" Target="http://en.wikipedia.org/wiki/List_of_images_and_subjects_in_Gray's_Anatomy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mathwiki.ucdavis.edu/" TargetMode="External"/><Relationship Id="rId3" Type="http://schemas.openxmlformats.org/officeDocument/2006/relationships/hyperlink" Target="http://phet.colorado.edu/zh_TW/" TargetMode="External"/><Relationship Id="rId7" Type="http://schemas.openxmlformats.org/officeDocument/2006/relationships/hyperlink" Target="http://geowiki.ucdavis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iowiki.ucdavis.edu/" TargetMode="External"/><Relationship Id="rId5" Type="http://schemas.openxmlformats.org/officeDocument/2006/relationships/hyperlink" Target="http://chemwiki.ucdavis.edu/" TargetMode="External"/><Relationship Id="rId4" Type="http://schemas.openxmlformats.org/officeDocument/2006/relationships/hyperlink" Target="http://phet.colorado.edu/" TargetMode="External"/><Relationship Id="rId9" Type="http://schemas.openxmlformats.org/officeDocument/2006/relationships/hyperlink" Target="http://demo.phy.tw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imslp.org/" TargetMode="Externa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topiaproject.org/" TargetMode="Externa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dig.ccmixter.org/free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mendo.com/en/search" TargetMode="Externa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musicstore" TargetMode="Externa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freemusicarchive.org/search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incompetech.com/music/royalty-free/" TargetMode="Externa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beofnoise.com/" TargetMode="Externa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freesound.org/" TargetMode="Externa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E1uHYt23Ko" TargetMode="External"/><Relationship Id="rId2" Type="http://schemas.openxmlformats.org/officeDocument/2006/relationships/hyperlink" Target="http://www.youtube.com/watch?v=xJuVzeuEqXk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youtube.com/watch?v=3Rws7Q7kw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ctrTitle"/>
          </p:nvPr>
        </p:nvSpPr>
        <p:spPr>
          <a:xfrm>
            <a:off x="755650" y="915988"/>
            <a:ext cx="7488238" cy="1136650"/>
          </a:xfrm>
        </p:spPr>
        <p:txBody>
          <a:bodyPr/>
          <a:lstStyle/>
          <a:p>
            <a:pPr eaLnBrk="1" hangingPunct="1">
              <a:tabLst>
                <a:tab pos="2065338" algn="l"/>
              </a:tabLst>
            </a:pPr>
            <a:r>
              <a:rPr lang="zh-TW" altLang="en-US" sz="4000" dirty="0" smtClean="0">
                <a:latin typeface="+mj-ea"/>
                <a:ea typeface="+mj-ea"/>
              </a:rPr>
              <a:t>著作權</a:t>
            </a:r>
            <a:r>
              <a:rPr lang="zh-TW" altLang="en-US" sz="4000" dirty="0">
                <a:latin typeface="+mj-ea"/>
                <a:ea typeface="+mj-ea"/>
              </a:rPr>
              <a:t>與創用</a:t>
            </a:r>
            <a:r>
              <a:rPr lang="en-US" altLang="zh-TW" sz="4000" dirty="0" smtClean="0">
                <a:latin typeface="+mj-ea"/>
                <a:ea typeface="+mj-ea"/>
              </a:rPr>
              <a:t>CC</a:t>
            </a:r>
            <a:r>
              <a:rPr lang="zh-TW" altLang="en-US" sz="4000" dirty="0" smtClean="0">
                <a:latin typeface="+mj-ea"/>
                <a:ea typeface="+mj-ea"/>
              </a:rPr>
              <a:t>小學堂</a:t>
            </a:r>
            <a:r>
              <a:rPr lang="en-US" altLang="zh-TW" sz="4000" dirty="0" smtClean="0">
                <a:latin typeface="+mj-ea"/>
                <a:ea typeface="+mj-ea"/>
              </a:rPr>
              <a:t/>
            </a:r>
            <a:br>
              <a:rPr lang="en-US" altLang="zh-TW" sz="4000" dirty="0" smtClean="0">
                <a:latin typeface="+mj-ea"/>
                <a:ea typeface="+mj-ea"/>
              </a:rPr>
            </a:br>
            <a:r>
              <a:rPr lang="en-US" altLang="zh-TW" sz="1800" dirty="0" smtClean="0">
                <a:latin typeface="+mj-ea"/>
                <a:ea typeface="+mj-ea"/>
              </a:rPr>
              <a:t>–</a:t>
            </a:r>
            <a:r>
              <a:rPr lang="zh-TW" altLang="en-US" sz="1800" dirty="0" smtClean="0">
                <a:latin typeface="+mj-ea"/>
                <a:ea typeface="+mj-ea"/>
              </a:rPr>
              <a:t>數位教材之用心製作、放心分享、安心使用</a:t>
            </a:r>
            <a:endParaRPr kumimoji="0" lang="fr-CA" altLang="zh-TW" sz="4000" dirty="0">
              <a:latin typeface="+mj-ea"/>
              <a:ea typeface="+mj-ea"/>
              <a:cs typeface="微軟正黑體" charset="0"/>
            </a:endParaRP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1331640" y="2067694"/>
            <a:ext cx="6400800" cy="665162"/>
          </a:xfrm>
        </p:spPr>
        <p:txBody>
          <a:bodyPr/>
          <a:lstStyle/>
          <a:p>
            <a:pPr eaLnBrk="1" hangingPunct="1"/>
            <a:endParaRPr kumimoji="0" lang="en-US" altLang="zh-TW" sz="2000" dirty="0">
              <a:latin typeface="+mj-ea"/>
              <a:ea typeface="+mj-ea"/>
              <a:cs typeface="Times New Roman" charset="0"/>
            </a:endParaRPr>
          </a:p>
          <a:p>
            <a:pPr eaLnBrk="1" hangingPunct="1"/>
            <a:r>
              <a:rPr kumimoji="0" lang="zh-TW" altLang="en-US" sz="2000" dirty="0" smtClean="0">
                <a:latin typeface="+mj-ea"/>
                <a:ea typeface="+mj-ea"/>
                <a:cs typeface="微軟正黑體" charset="0"/>
              </a:rPr>
              <a:t>講師 李瑞</a:t>
            </a:r>
            <a:r>
              <a:rPr kumimoji="0" lang="zh-TW" altLang="en-US" sz="2000" dirty="0">
                <a:latin typeface="+mj-ea"/>
                <a:ea typeface="+mj-ea"/>
                <a:cs typeface="微軟正黑體" charset="0"/>
              </a:rPr>
              <a:t>清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+mj-ea"/>
                <a:ea typeface="+mj-ea"/>
                <a:cs typeface="微軟正黑體" charset="0"/>
              </a:rPr>
              <a:t> </a:t>
            </a:r>
            <a:r>
              <a:rPr kumimoji="0" lang="zh-TW" altLang="en-US" sz="2000" dirty="0" smtClean="0">
                <a:latin typeface="+mj-ea"/>
                <a:ea typeface="+mj-ea"/>
                <a:cs typeface="微軟正黑體" charset="0"/>
              </a:rPr>
              <a:t>  </a:t>
            </a:r>
            <a:endParaRPr kumimoji="0" lang="fr-CA" altLang="zh-TW" sz="2000" dirty="0">
              <a:latin typeface="+mj-ea"/>
              <a:ea typeface="+mj-ea"/>
              <a:cs typeface="微軟正黑體" charset="0"/>
            </a:endParaRPr>
          </a:p>
        </p:txBody>
      </p:sp>
      <p:sp>
        <p:nvSpPr>
          <p:cNvPr id="35843" name="文字方塊 3"/>
          <p:cNvSpPr txBox="1">
            <a:spLocks noChangeArrowheads="1"/>
          </p:cNvSpPr>
          <p:nvPr/>
        </p:nvSpPr>
        <p:spPr bwMode="auto">
          <a:xfrm>
            <a:off x="1907704" y="4426605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zh-TW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本簡報除另有註明</a:t>
            </a:r>
            <a:r>
              <a:rPr kumimoji="0" lang="zh-TW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外</a:t>
            </a:r>
            <a:endParaRPr kumimoji="0" lang="en-US" altLang="zh-TW" sz="1400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0" lang="zh-TW" altLang="en-US" sz="1400" dirty="0">
                <a:latin typeface="+mn-ea"/>
                <a:ea typeface="+mn-ea"/>
              </a:rPr>
              <a:t>採用</a:t>
            </a:r>
            <a:r>
              <a:rPr kumimoji="0" lang="zh-TW" altLang="en-US" sz="1400" u="sng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創用</a:t>
            </a:r>
            <a:r>
              <a:rPr kumimoji="0" lang="en-US" altLang="zh-TW" sz="1400" u="sng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CC【</a:t>
            </a:r>
            <a:r>
              <a:rPr kumimoji="0" lang="zh-TW" altLang="en-US" sz="1400" u="sng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姓名標示</a:t>
            </a:r>
            <a:r>
              <a:rPr kumimoji="0" lang="en-US" altLang="zh-TW" sz="1400" u="sng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-</a:t>
            </a:r>
            <a:r>
              <a:rPr kumimoji="0" lang="zh-TW" altLang="en-US" sz="1400" u="sng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非商業</a:t>
            </a:r>
            <a:r>
              <a:rPr kumimoji="0" lang="zh-TW" altLang="en-US" sz="1400" u="sng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性</a:t>
            </a:r>
            <a:r>
              <a:rPr kumimoji="0" lang="en-US" altLang="zh-TW" sz="1400" u="sng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】4.0</a:t>
            </a:r>
            <a:r>
              <a:rPr kumimoji="0" lang="zh-TW" altLang="en-US" sz="1400" u="sng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hlinkClick r:id="rId3"/>
              </a:rPr>
              <a:t>國際版</a:t>
            </a:r>
            <a:r>
              <a:rPr kumimoji="0" lang="zh-TW" altLang="en-US" sz="1400" dirty="0" smtClean="0">
                <a:latin typeface="+mn-ea"/>
                <a:ea typeface="+mn-ea"/>
              </a:rPr>
              <a:t>授權</a:t>
            </a:r>
            <a:r>
              <a:rPr kumimoji="0" lang="zh-TW" altLang="en-US" sz="1400" dirty="0">
                <a:latin typeface="+mn-ea"/>
                <a:ea typeface="+mn-ea"/>
              </a:rPr>
              <a:t>釋出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732240" y="2120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>
                <a:solidFill>
                  <a:schemeClr val="bg1"/>
                </a:solidFill>
                <a:latin typeface="+mn-ea"/>
                <a:ea typeface="+mn-ea"/>
              </a:rPr>
              <a:t>20150508</a:t>
            </a:r>
            <a:br>
              <a:rPr lang="en-US" altLang="zh-TW" sz="12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TW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彰</a:t>
            </a:r>
            <a:r>
              <a:rPr lang="zh-TW" altLang="en-US" sz="1200" dirty="0">
                <a:solidFill>
                  <a:schemeClr val="bg1"/>
                </a:solidFill>
                <a:latin typeface="+mn-ea"/>
                <a:ea typeface="+mn-ea"/>
              </a:rPr>
              <a:t>化</a:t>
            </a:r>
            <a:r>
              <a:rPr lang="zh-TW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教師推廣</a:t>
            </a:r>
            <a:r>
              <a:rPr lang="zh-TW" altLang="en-US" sz="1200" dirty="0">
                <a:solidFill>
                  <a:schemeClr val="bg1"/>
                </a:solidFill>
                <a:latin typeface="+mn-ea"/>
                <a:ea typeface="+mn-ea"/>
              </a:rPr>
              <a:t>研習</a:t>
            </a:r>
            <a:endParaRPr lang="en-US" altLang="zh-TW" sz="1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84219"/>
            <a:ext cx="115212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dirty="0" smtClean="0">
                <a:latin typeface="+mn-ea"/>
                <a:ea typeface="+mn-ea"/>
              </a:rPr>
              <a:t>公開傳輸權</a:t>
            </a:r>
            <a:endParaRPr kumimoji="1" lang="zh-TW" altLang="en-US" sz="3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轉貼網址？</a:t>
            </a:r>
            <a:endParaRPr kumimoji="1" lang="en-US" altLang="zh-TW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Facebook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分享？</a:t>
            </a:r>
            <a:endParaRPr kumimoji="1" lang="en-US" altLang="zh-TW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將</a:t>
            </a:r>
            <a:r>
              <a:rPr lang="en-US" altLang="zh-TW" dirty="0" err="1" smtClean="0">
                <a:solidFill>
                  <a:schemeClr val="tx1"/>
                </a:solidFill>
                <a:latin typeface="+mn-ea"/>
                <a:ea typeface="+mn-ea"/>
              </a:rPr>
              <a:t>Youtube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影片嵌入自己的部落格？</a:t>
            </a:r>
            <a:endParaRPr kumimoji="1" lang="zh-TW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558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B4926-36E6-3442-A4ED-EA07A929BF3F}" type="slidenum">
              <a:rPr lang="fr-FR" altLang="zh-TW" smtClean="0"/>
              <a:pPr>
                <a:defRPr/>
              </a:pPr>
              <a:t>99</a:t>
            </a:fld>
            <a:endParaRPr lang="fr-FR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467544" y="914526"/>
            <a:ext cx="82089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創用</a:t>
            </a:r>
            <a:r>
              <a:rPr lang="en-US" altLang="zh-TW" sz="1600" dirty="0" smtClean="0">
                <a:latin typeface="+mn-ea"/>
                <a:ea typeface="+mn-ea"/>
              </a:rPr>
              <a:t>CC</a:t>
            </a:r>
            <a:r>
              <a:rPr lang="zh-TW" altLang="en-US" sz="1600" dirty="0" smtClean="0">
                <a:latin typeface="+mn-ea"/>
                <a:ea typeface="+mn-ea"/>
              </a:rPr>
              <a:t>的素材不是萬能的，無法</a:t>
            </a:r>
            <a:r>
              <a:rPr lang="en-US" altLang="zh-TW" sz="1600" dirty="0" smtClean="0">
                <a:latin typeface="+mn-ea"/>
                <a:ea typeface="+mn-ea"/>
              </a:rPr>
              <a:t>100%</a:t>
            </a:r>
            <a:r>
              <a:rPr lang="zh-TW" altLang="en-US" sz="1600" dirty="0" smtClean="0">
                <a:latin typeface="+mn-ea"/>
                <a:ea typeface="+mn-ea"/>
              </a:rPr>
              <a:t>替代您的需求：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、如果您很堅持要某樣特定的素材，您應該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花錢</a:t>
            </a:r>
            <a:r>
              <a:rPr lang="zh-TW" altLang="en-US" sz="1600" dirty="0" smtClean="0">
                <a:latin typeface="+mn-ea"/>
                <a:ea typeface="+mn-ea"/>
              </a:rPr>
              <a:t>去取得市面上現有素材的授權</a:t>
            </a:r>
            <a:endParaRPr lang="en-US" altLang="zh-TW" sz="1600" dirty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譬如流行歌曲</a:t>
            </a:r>
            <a:r>
              <a:rPr lang="zh-TW" altLang="en-US" sz="1600" dirty="0">
                <a:latin typeface="+mn-ea"/>
                <a:ea typeface="+mn-ea"/>
              </a:rPr>
              <a:t>、</a:t>
            </a:r>
            <a:r>
              <a:rPr lang="zh-TW" altLang="en-US" sz="1600" dirty="0" smtClean="0">
                <a:latin typeface="+mn-ea"/>
                <a:ea typeface="+mn-ea"/>
              </a:rPr>
              <a:t>教科書專業圖片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、您可以在現有的</a:t>
            </a:r>
            <a:r>
              <a:rPr lang="en-US" altLang="zh-TW" sz="1600" dirty="0" smtClean="0">
                <a:latin typeface="+mn-ea"/>
                <a:ea typeface="+mn-ea"/>
              </a:rPr>
              <a:t>CC</a:t>
            </a:r>
            <a:r>
              <a:rPr lang="zh-TW" altLang="en-US" sz="1600" dirty="0" smtClean="0">
                <a:latin typeface="+mn-ea"/>
                <a:ea typeface="+mn-ea"/>
              </a:rPr>
              <a:t>素材中找到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堪用</a:t>
            </a:r>
            <a:r>
              <a:rPr lang="zh-TW" altLang="en-US" sz="1600" dirty="0" smtClean="0">
                <a:latin typeface="+mn-ea"/>
                <a:ea typeface="+mn-ea"/>
              </a:rPr>
              <a:t>的素材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3</a:t>
            </a:r>
            <a:r>
              <a:rPr lang="zh-TW" altLang="en-US" sz="1600" dirty="0" smtClean="0">
                <a:latin typeface="+mn-ea"/>
                <a:ea typeface="+mn-ea"/>
              </a:rPr>
              <a:t>、更重要的是，您更可以成為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第一</a:t>
            </a:r>
            <a:r>
              <a:rPr lang="zh-TW" altLang="en-US" sz="1600" dirty="0">
                <a:solidFill>
                  <a:srgbClr val="FF0000"/>
                </a:solidFill>
                <a:latin typeface="+mn-ea"/>
                <a:ea typeface="+mn-ea"/>
              </a:rPr>
              <a:t>位</a:t>
            </a:r>
            <a:r>
              <a:rPr lang="zh-TW" altLang="en-US" sz="1600" dirty="0" smtClean="0">
                <a:latin typeface="+mn-ea"/>
                <a:ea typeface="+mn-ea"/>
              </a:rPr>
              <a:t>創作出該素材並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樂於分享</a:t>
            </a:r>
            <a:r>
              <a:rPr lang="zh-TW" altLang="en-US" sz="1600" dirty="0" smtClean="0">
                <a:latin typeface="+mn-ea"/>
                <a:ea typeface="+mn-ea"/>
              </a:rPr>
              <a:t>給公眾利用的貢獻者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525909"/>
            <a:ext cx="820891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+mn-ea"/>
                <a:ea typeface="+mn-ea"/>
              </a:rPr>
              <a:t>如果還是找不到我需要的圖片或音樂怎麼辦呢</a:t>
            </a:r>
            <a:r>
              <a:rPr lang="zh-TW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？</a:t>
            </a:r>
            <a:endParaRPr lang="en-US" altLang="zh-TW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2548731"/>
            <a:ext cx="820891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為什麼要姓名標示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好麻煩喔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/>
                <a:ea typeface="新細明體"/>
              </a:rPr>
              <a:t>！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2948841"/>
            <a:ext cx="817308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、因為多數人已經習慣了</a:t>
            </a:r>
            <a:r>
              <a:rPr lang="en-US" altLang="zh-TW" sz="1600" dirty="0" smtClean="0">
                <a:latin typeface="+mn-ea"/>
                <a:ea typeface="+mn-ea"/>
              </a:rPr>
              <a:t>Google</a:t>
            </a:r>
            <a:r>
              <a:rPr lang="zh-TW" altLang="en-US" sz="1600" dirty="0">
                <a:latin typeface="+mn-ea"/>
                <a:ea typeface="+mn-ea"/>
              </a:rPr>
              <a:t>大</a:t>
            </a:r>
            <a:r>
              <a:rPr lang="zh-TW" altLang="en-US" sz="1600" dirty="0" smtClean="0">
                <a:latin typeface="+mn-ea"/>
                <a:ea typeface="+mn-ea"/>
              </a:rPr>
              <a:t>神的便利，胃口</a:t>
            </a:r>
            <a:r>
              <a:rPr lang="zh-TW" altLang="en-US" sz="1600" dirty="0">
                <a:latin typeface="+mn-ea"/>
                <a:ea typeface="+mn-ea"/>
              </a:rPr>
              <a:t>被養</a:t>
            </a:r>
            <a:r>
              <a:rPr lang="zh-TW" altLang="en-US" sz="1600" dirty="0" smtClean="0">
                <a:latin typeface="+mn-ea"/>
                <a:ea typeface="+mn-ea"/>
              </a:rPr>
              <a:t>大了。同時，多數人也已經養成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了不註明出處的壞習慣。</a:t>
            </a:r>
            <a:r>
              <a:rPr lang="zh-TW" altLang="en-US" sz="1600" dirty="0">
                <a:latin typeface="+mn-ea"/>
                <a:ea typeface="+mn-ea"/>
              </a:rPr>
              <a:t>若</a:t>
            </a:r>
            <a:r>
              <a:rPr lang="zh-TW" altLang="en-US" sz="1600" dirty="0" smtClean="0">
                <a:latin typeface="+mn-ea"/>
                <a:ea typeface="+mn-ea"/>
              </a:rPr>
              <a:t>未來因此吃上官司，得不償失。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</a:t>
            </a:r>
            <a:r>
              <a:rPr lang="zh-TW" altLang="en-US" sz="1600" b="1" dirty="0" smtClean="0">
                <a:latin typeface="+mn-ea"/>
                <a:ea typeface="+mn-ea"/>
              </a:rPr>
              <a:t>標註出處</a:t>
            </a:r>
            <a:r>
              <a:rPr lang="zh-TW" altLang="en-US" sz="1600" dirty="0" smtClean="0">
                <a:latin typeface="+mn-ea"/>
                <a:ea typeface="+mn-ea"/>
              </a:rPr>
              <a:t>與</a:t>
            </a:r>
            <a:r>
              <a:rPr lang="zh-TW" altLang="en-US" sz="1600" b="1" dirty="0" smtClean="0">
                <a:latin typeface="+mn-ea"/>
                <a:ea typeface="+mn-ea"/>
              </a:rPr>
              <a:t>作者姓名</a:t>
            </a:r>
            <a:r>
              <a:rPr lang="zh-TW" altLang="en-US" sz="1600" dirty="0" smtClean="0">
                <a:latin typeface="+mn-ea"/>
                <a:ea typeface="+mn-ea"/>
              </a:rPr>
              <a:t>是對創作者最基本的尊重，換作是您，您是否也希望利用人要適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 </a:t>
            </a:r>
            <a:r>
              <a:rPr lang="zh-TW" altLang="en-US" sz="1600" dirty="0" smtClean="0">
                <a:latin typeface="+mn-ea"/>
                <a:ea typeface="+mn-ea"/>
              </a:rPr>
              <a:t>當的標示您的姓名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3</a:t>
            </a:r>
            <a:r>
              <a:rPr lang="zh-TW" altLang="en-US" sz="1600" dirty="0" smtClean="0">
                <a:latin typeface="+mn-ea"/>
                <a:ea typeface="+mn-ea"/>
              </a:rPr>
              <a:t>、</a:t>
            </a:r>
            <a:r>
              <a:rPr lang="zh-TW" altLang="en-US" sz="1600" dirty="0">
                <a:latin typeface="+mn-ea"/>
                <a:ea typeface="+mn-ea"/>
              </a:rPr>
              <a:t>所謂的麻煩是</a:t>
            </a:r>
            <a:r>
              <a:rPr lang="zh-TW" altLang="en-US" sz="1600" dirty="0" smtClean="0">
                <a:latin typeface="+mn-ea"/>
                <a:ea typeface="+mn-ea"/>
              </a:rPr>
              <a:t>比較</a:t>
            </a:r>
            <a:r>
              <a:rPr lang="zh-TW" altLang="en-US" sz="1600" dirty="0">
                <a:latin typeface="+mn-ea"/>
                <a:ea typeface="+mn-ea"/>
              </a:rPr>
              <a:t>而</a:t>
            </a:r>
            <a:r>
              <a:rPr lang="zh-TW" altLang="en-US" sz="1600" dirty="0" smtClean="0">
                <a:latin typeface="+mn-ea"/>
                <a:ea typeface="+mn-ea"/>
              </a:rPr>
              <a:t>來的，</a:t>
            </a:r>
            <a:r>
              <a:rPr lang="zh-TW" altLang="en-US" sz="1600" b="1" dirty="0" smtClean="0">
                <a:latin typeface="+mn-ea"/>
                <a:ea typeface="+mn-ea"/>
              </a:rPr>
              <a:t>標示姓名</a:t>
            </a:r>
            <a:r>
              <a:rPr lang="zh-TW" altLang="en-US" sz="1600" b="1" dirty="0">
                <a:latin typeface="+mn-ea"/>
                <a:ea typeface="+mn-ea"/>
              </a:rPr>
              <a:t>的義務</a:t>
            </a:r>
            <a:r>
              <a:rPr lang="zh-TW" altLang="en-US" sz="1600" dirty="0" smtClean="0">
                <a:latin typeface="+mn-ea"/>
                <a:ea typeface="+mn-ea"/>
              </a:rPr>
              <a:t>應該比</a:t>
            </a:r>
            <a:r>
              <a:rPr lang="zh-TW" altLang="en-US" sz="1600" b="1" dirty="0" smtClean="0">
                <a:latin typeface="+mn-ea"/>
                <a:ea typeface="+mn-ea"/>
              </a:rPr>
              <a:t>花錢取得授權</a:t>
            </a:r>
            <a:r>
              <a:rPr lang="zh-TW" altLang="en-US" sz="1600" dirty="0" smtClean="0">
                <a:latin typeface="+mn-ea"/>
                <a:ea typeface="+mn-ea"/>
              </a:rPr>
              <a:t>省時也省力</a:t>
            </a:r>
            <a:endParaRPr lang="en-US" altLang="zh-TW" sz="1600" dirty="0">
              <a:latin typeface="+mn-ea"/>
              <a:ea typeface="+mn-ea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19922"/>
            <a:ext cx="1116300" cy="115608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793467" y="487600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hlinkClick r:id="rId3"/>
              </a:rPr>
              <a:t>MICHELLE</a:t>
            </a:r>
            <a:r>
              <a:rPr lang="zh-TW" altLang="en-US" sz="1000" dirty="0" smtClean="0">
                <a:hlinkClick r:id="rId3"/>
              </a:rPr>
              <a:t> </a:t>
            </a:r>
            <a:r>
              <a:rPr lang="en-US" altLang="zh-TW" sz="1000" dirty="0" smtClean="0">
                <a:hlinkClick r:id="rId3"/>
              </a:rPr>
              <a:t>WEBSTER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468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100</a:t>
            </a:fld>
            <a:endParaRPr lang="fr-FR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359532" y="636826"/>
            <a:ext cx="27003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判斷自身利用</a:t>
            </a:r>
            <a:r>
              <a:rPr lang="zh-TW" altLang="en-US" sz="1600" dirty="0">
                <a:latin typeface="+mn-ea"/>
                <a:ea typeface="+mn-ea"/>
              </a:rPr>
              <a:t>是否</a:t>
            </a:r>
            <a:r>
              <a:rPr lang="zh-TW" altLang="en-US" sz="1600" dirty="0" smtClean="0">
                <a:latin typeface="+mn-ea"/>
                <a:ea typeface="+mn-ea"/>
              </a:rPr>
              <a:t>涉及：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、商業利用</a:t>
            </a:r>
            <a:r>
              <a:rPr lang="zh-TW" altLang="en-US" sz="1600" dirty="0" smtClean="0">
                <a:latin typeface="+mn-ea"/>
                <a:ea typeface="+mn-ea"/>
                <a:sym typeface="Wingdings 3"/>
              </a:rPr>
              <a:t></a:t>
            </a:r>
            <a:r>
              <a:rPr lang="zh-TW" altLang="en-US" sz="1600" dirty="0" smtClean="0">
                <a:latin typeface="+mn-ea"/>
                <a:ea typeface="+mn-ea"/>
              </a:rPr>
              <a:t>不能選擇</a:t>
            </a:r>
            <a:r>
              <a:rPr lang="en-US" altLang="zh-TW" sz="1600" dirty="0" smtClean="0">
                <a:latin typeface="+mn-ea"/>
                <a:ea typeface="+mn-ea"/>
              </a:rPr>
              <a:t>NC</a:t>
            </a: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    改作    </a:t>
            </a:r>
            <a:r>
              <a:rPr lang="zh-TW" altLang="en-US" sz="1600" dirty="0" smtClean="0">
                <a:latin typeface="+mn-ea"/>
                <a:ea typeface="+mn-ea"/>
                <a:sym typeface="Wingdings 3"/>
              </a:rPr>
              <a:t></a:t>
            </a:r>
            <a:r>
              <a:rPr lang="zh-TW" altLang="en-US" sz="1600" dirty="0" smtClean="0">
                <a:latin typeface="+mn-ea"/>
                <a:ea typeface="+mn-ea"/>
              </a:rPr>
              <a:t>不能</a:t>
            </a:r>
            <a:r>
              <a:rPr lang="zh-TW" altLang="en-US" sz="1600" dirty="0">
                <a:latin typeface="+mn-ea"/>
                <a:ea typeface="+mn-ea"/>
              </a:rPr>
              <a:t>選擇</a:t>
            </a:r>
            <a:r>
              <a:rPr lang="en-US" altLang="zh-TW" sz="1600" dirty="0" smtClean="0">
                <a:latin typeface="+mn-ea"/>
                <a:ea typeface="+mn-ea"/>
              </a:rPr>
              <a:t>ND</a:t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      篩選出符合條件的素材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483768" y="2029610"/>
            <a:ext cx="587565" cy="6645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83868" y="2361870"/>
            <a:ext cx="27003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在您利用之處標示作者姓名：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、依據對方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指定的</a:t>
            </a:r>
            <a:r>
              <a:rPr lang="zh-TW" altLang="en-US" sz="1600" dirty="0" smtClean="0">
                <a:latin typeface="+mn-ea"/>
                <a:ea typeface="+mn-ea"/>
              </a:rPr>
              <a:t>方式</a:t>
            </a:r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適當的</a:t>
            </a:r>
            <a:r>
              <a:rPr lang="zh-TW" altLang="en-US" sz="1600" dirty="0" smtClean="0">
                <a:latin typeface="+mn-ea"/>
                <a:ea typeface="+mn-ea"/>
              </a:rPr>
              <a:t>姓名標示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52220" y="3651870"/>
            <a:ext cx="24122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視情況而定，可考慮留存該素材曾經採用創用</a:t>
            </a:r>
            <a:r>
              <a:rPr lang="en-US" altLang="zh-TW" sz="1600" dirty="0" smtClean="0">
                <a:latin typeface="+mn-ea"/>
                <a:ea typeface="+mn-ea"/>
              </a:rPr>
              <a:t>CC</a:t>
            </a:r>
            <a:r>
              <a:rPr lang="zh-TW" altLang="en-US" sz="1600" dirty="0" smtClean="0">
                <a:latin typeface="+mn-ea"/>
                <a:ea typeface="+mn-ea"/>
              </a:rPr>
              <a:t>授權釋出的相關資訊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，作為證據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9532" y="267494"/>
            <a:ext cx="27003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83868" y="1992538"/>
            <a:ext cx="27003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+mn-ea"/>
                <a:ea typeface="+mn-ea"/>
              </a:rPr>
              <a:t>第二步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552220" y="3283472"/>
            <a:ext cx="24122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第三步</a:t>
            </a:r>
            <a:endParaRPr lang="zh-TW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436096" y="3363838"/>
            <a:ext cx="648072" cy="6645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B4926-36E6-3442-A4ED-EA07A929BF3F}" type="slidenum">
              <a:rPr lang="fr-FR" altLang="zh-TW" smtClean="0"/>
              <a:pPr>
                <a:defRPr/>
              </a:pPr>
              <a:t>101</a:t>
            </a:fld>
            <a:endParaRPr lang="fr-FR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457282" y="718599"/>
            <a:ext cx="820891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、建議您養成留存該素材相關資訊的習慣，人</a:t>
            </a:r>
            <a:r>
              <a:rPr lang="zh-TW" altLang="en-US" sz="1600" dirty="0">
                <a:latin typeface="+mn-ea"/>
                <a:ea typeface="+mn-ea"/>
              </a:rPr>
              <a:t>的記憶是有限</a:t>
            </a:r>
            <a:r>
              <a:rPr lang="zh-TW" altLang="en-US" sz="1600" dirty="0" smtClean="0">
                <a:latin typeface="+mn-ea"/>
                <a:ea typeface="+mn-ea"/>
              </a:rPr>
              <a:t>的，我們往往</a:t>
            </a:r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個</a:t>
            </a:r>
            <a:r>
              <a:rPr lang="zh-TW" altLang="en-US" sz="1600" dirty="0">
                <a:latin typeface="+mn-ea"/>
                <a:ea typeface="+mn-ea"/>
              </a:rPr>
              <a:t>月以後，</a:t>
            </a:r>
            <a:r>
              <a:rPr lang="zh-TW" altLang="en-US" sz="1600" dirty="0" smtClean="0">
                <a:latin typeface="+mn-ea"/>
                <a:ea typeface="+mn-ea"/>
              </a:rPr>
              <a:t>就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忘記</a:t>
            </a:r>
            <a:r>
              <a:rPr lang="zh-TW" altLang="en-US" sz="1600" dirty="0">
                <a:latin typeface="+mn-ea"/>
                <a:ea typeface="+mn-ea"/>
              </a:rPr>
              <a:t>該素材</a:t>
            </a:r>
            <a:r>
              <a:rPr lang="zh-TW" altLang="en-US" sz="1600" dirty="0" smtClean="0">
                <a:latin typeface="+mn-ea"/>
                <a:ea typeface="+mn-ea"/>
              </a:rPr>
              <a:t>當初是</a:t>
            </a:r>
            <a:r>
              <a:rPr lang="zh-TW" altLang="en-US" sz="1600" dirty="0">
                <a:latin typeface="+mn-ea"/>
                <a:ea typeface="+mn-ea"/>
              </a:rPr>
              <a:t>從何處找來</a:t>
            </a:r>
            <a:r>
              <a:rPr lang="zh-TW" altLang="en-US" sz="1600" dirty="0" smtClean="0">
                <a:latin typeface="+mn-ea"/>
                <a:ea typeface="+mn-ea"/>
              </a:rPr>
              <a:t>的。同時，也難保這些網頁未來因為種種因素而有變動，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等事後再回頭去搜尋勢必要花費更多時間與精力。</a:t>
            </a:r>
            <a:endParaRPr lang="en-US" altLang="zh-TW" sz="1600" dirty="0" smtClean="0">
              <a:latin typeface="+mn-ea"/>
              <a:ea typeface="+mn-ea"/>
            </a:endParaRPr>
          </a:p>
          <a:p>
            <a:endParaRPr lang="en-US" altLang="zh-TW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、若您的創作是要</a:t>
            </a:r>
            <a:r>
              <a:rPr lang="zh-TW" altLang="en-US" sz="1600" b="1" dirty="0" smtClean="0">
                <a:latin typeface="+mn-ea"/>
                <a:ea typeface="+mn-ea"/>
              </a:rPr>
              <a:t>參加比賽</a:t>
            </a:r>
            <a:r>
              <a:rPr lang="zh-TW" altLang="en-US" sz="1600" dirty="0" smtClean="0">
                <a:latin typeface="+mn-ea"/>
                <a:ea typeface="+mn-ea"/>
              </a:rPr>
              <a:t>或未來要</a:t>
            </a:r>
            <a:r>
              <a:rPr lang="zh-TW" altLang="en-US" sz="1600" b="1" dirty="0" smtClean="0">
                <a:latin typeface="+mn-ea"/>
                <a:ea typeface="+mn-ea"/>
              </a:rPr>
              <a:t>以流通性很高</a:t>
            </a:r>
            <a:r>
              <a:rPr lang="zh-TW" altLang="en-US" sz="1600" dirty="0" smtClean="0">
                <a:latin typeface="+mn-ea"/>
                <a:ea typeface="+mn-ea"/>
              </a:rPr>
              <a:t>的方式釋出時，建議您可以考慮留素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材的相關資訊作為證據，必要時可以派上用場。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81" y="349267"/>
            <a:ext cx="82089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什麼情況下我需要保存這些素材的相關資訊</a:t>
            </a:r>
            <a:r>
              <a:rPr lang="zh-TW" altLang="en-US" dirty="0" smtClean="0">
                <a:solidFill>
                  <a:schemeClr val="bg1"/>
                </a:solidFill>
                <a:latin typeface="新細明體"/>
                <a:ea typeface="新細明體"/>
              </a:rPr>
              <a:t>？</a:t>
            </a:r>
            <a:endParaRPr lang="en-US" altLang="zh-TW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2510" y="2385569"/>
            <a:ext cx="82089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存素材相關資訊的方式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7281" y="2754901"/>
            <a:ext cx="8219175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+mn-ea"/>
                <a:ea typeface="+mn-ea"/>
              </a:rPr>
              <a:t>1</a:t>
            </a:r>
            <a:r>
              <a:rPr lang="zh-TW" altLang="en-US" sz="1600" dirty="0" smtClean="0">
                <a:latin typeface="+mn-ea"/>
                <a:ea typeface="+mn-ea"/>
              </a:rPr>
              <a:t>、該素材的原始網址</a:t>
            </a:r>
            <a:r>
              <a:rPr lang="zh-TW" altLang="en-US" sz="1600" dirty="0" smtClean="0">
                <a:latin typeface="新細明體"/>
                <a:ea typeface="新細明體"/>
              </a:rPr>
              <a:t>：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若</a:t>
            </a:r>
            <a:r>
              <a:rPr lang="zh-TW" altLang="en-US" sz="1600" dirty="0">
                <a:latin typeface="+mn-ea"/>
                <a:ea typeface="+mn-ea"/>
              </a:rPr>
              <a:t>知道原始</a:t>
            </a:r>
            <a:r>
              <a:rPr lang="zh-TW" altLang="en-US" sz="1600" dirty="0" smtClean="0">
                <a:latin typeface="+mn-ea"/>
                <a:ea typeface="+mn-ea"/>
              </a:rPr>
              <a:t>網址，即</a:t>
            </a:r>
            <a:r>
              <a:rPr lang="zh-TW" altLang="en-US" sz="1600" dirty="0">
                <a:latin typeface="+mn-ea"/>
                <a:ea typeface="+mn-ea"/>
              </a:rPr>
              <a:t>使</a:t>
            </a:r>
            <a:r>
              <a:rPr lang="zh-TW" altLang="en-US" sz="1600" dirty="0" smtClean="0">
                <a:latin typeface="+mn-ea"/>
                <a:ea typeface="+mn-ea"/>
              </a:rPr>
              <a:t>未來該網頁被移除掉，還是有很高的機會可以透過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      </a:t>
            </a:r>
            <a:r>
              <a:rPr lang="en-US" altLang="zh-TW" sz="1600" dirty="0" smtClean="0">
                <a:latin typeface="+mn-lt"/>
                <a:ea typeface="+mn-ea"/>
              </a:rPr>
              <a:t>Internet archive</a:t>
            </a:r>
            <a:r>
              <a:rPr lang="zh-TW" altLang="en-US" sz="1600" dirty="0" smtClean="0">
                <a:latin typeface="+mn-ea"/>
                <a:ea typeface="+mn-ea"/>
              </a:rPr>
              <a:t>網站的</a:t>
            </a:r>
            <a:r>
              <a:rPr lang="zh-TW" altLang="en-US" sz="1600" dirty="0" smtClean="0">
                <a:latin typeface="+mn-ea"/>
                <a:ea typeface="+mn-ea"/>
                <a:hlinkClick r:id="rId2"/>
              </a:rPr>
              <a:t>網頁時光機</a:t>
            </a:r>
            <a:r>
              <a:rPr lang="zh-TW" altLang="en-US" sz="1600" dirty="0" smtClean="0">
                <a:latin typeface="新細明體"/>
                <a:ea typeface="新細明體"/>
                <a:hlinkClick r:id="rId2"/>
              </a:rPr>
              <a:t>（</a:t>
            </a:r>
            <a:r>
              <a:rPr lang="en-US" altLang="zh-TW" sz="1600" dirty="0" smtClean="0">
                <a:latin typeface="+mn-lt"/>
                <a:ea typeface="新細明體"/>
                <a:hlinkClick r:id="rId2"/>
              </a:rPr>
              <a:t>The </a:t>
            </a:r>
            <a:r>
              <a:rPr lang="en-US" altLang="zh-TW" sz="1600" dirty="0" err="1" smtClean="0">
                <a:latin typeface="+mn-lt"/>
                <a:ea typeface="新細明體"/>
                <a:hlinkClick r:id="rId2"/>
              </a:rPr>
              <a:t>Wayback</a:t>
            </a:r>
            <a:r>
              <a:rPr lang="en-US" altLang="zh-TW" sz="1600" dirty="0" smtClean="0">
                <a:latin typeface="+mn-lt"/>
                <a:ea typeface="新細明體"/>
                <a:hlinkClick r:id="rId2"/>
              </a:rPr>
              <a:t> </a:t>
            </a:r>
            <a:r>
              <a:rPr lang="en-US" altLang="zh-TW" sz="1600" dirty="0">
                <a:latin typeface="+mn-lt"/>
                <a:ea typeface="新細明體"/>
                <a:hlinkClick r:id="rId2"/>
              </a:rPr>
              <a:t>Machine</a:t>
            </a:r>
            <a:r>
              <a:rPr lang="zh-TW" altLang="en-US" sz="1600" dirty="0" smtClean="0">
                <a:latin typeface="新細明體"/>
                <a:ea typeface="新細明體"/>
                <a:hlinkClick r:id="rId2"/>
              </a:rPr>
              <a:t>）</a:t>
            </a:r>
            <a:r>
              <a:rPr lang="zh-TW" altLang="en-US" sz="1600" dirty="0" smtClean="0">
                <a:latin typeface="+mn-ea"/>
                <a:ea typeface="+mn-ea"/>
              </a:rPr>
              <a:t>找到</a:t>
            </a:r>
            <a:r>
              <a:rPr lang="zh-TW" altLang="en-US" sz="1600" dirty="0">
                <a:latin typeface="+mn-ea"/>
                <a:ea typeface="+mn-ea"/>
              </a:rPr>
              <a:t>過去的庫存頁</a:t>
            </a:r>
            <a:r>
              <a:rPr lang="zh-TW" altLang="en-US" sz="1600" dirty="0" smtClean="0">
                <a:latin typeface="+mn-ea"/>
                <a:ea typeface="+mn-ea"/>
              </a:rPr>
              <a:t>面喔</a:t>
            </a:r>
            <a:endParaRPr lang="en-US" altLang="zh-TW" sz="1600" dirty="0" smtClean="0">
              <a:latin typeface="+mn-ea"/>
              <a:ea typeface="+mn-ea"/>
            </a:endParaRPr>
          </a:p>
          <a:p>
            <a:endParaRPr lang="en-US" altLang="zh-TW" sz="1600" dirty="0" smtClean="0">
              <a:latin typeface="+mn-ea"/>
              <a:ea typeface="+mn-ea"/>
            </a:endParaRPr>
          </a:p>
          <a:p>
            <a:r>
              <a:rPr lang="en-US" altLang="zh-TW" sz="1600" dirty="0" smtClean="0">
                <a:latin typeface="+mn-ea"/>
                <a:ea typeface="+mn-ea"/>
              </a:rPr>
              <a:t>2</a:t>
            </a:r>
            <a:r>
              <a:rPr lang="zh-TW" altLang="en-US" sz="1600" dirty="0" smtClean="0">
                <a:latin typeface="+mn-ea"/>
                <a:ea typeface="+mn-ea"/>
              </a:rPr>
              <a:t>、下載該素材的網頁頁面截圖</a:t>
            </a:r>
            <a:r>
              <a:rPr lang="zh-TW" altLang="en-US" sz="1600" dirty="0" smtClean="0">
                <a:latin typeface="新細明體"/>
                <a:ea typeface="新細明體"/>
              </a:rPr>
              <a:t>：</a:t>
            </a:r>
            <a:r>
              <a:rPr lang="en-US" altLang="zh-TW" sz="1600" dirty="0">
                <a:latin typeface="+mn-ea"/>
                <a:ea typeface="+mn-ea"/>
              </a:rPr>
              <a:t/>
            </a:r>
            <a:br>
              <a:rPr lang="en-US" altLang="zh-TW" sz="1600" dirty="0">
                <a:latin typeface="+mn-ea"/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      </a:t>
            </a:r>
            <a:r>
              <a:rPr lang="zh-TW" altLang="en-US" sz="1600" dirty="0" smtClean="0">
                <a:latin typeface="+mn-ea"/>
                <a:ea typeface="+mn-ea"/>
              </a:rPr>
              <a:t>重點在於截圖內容要包含該素材採用何種授權方式的部分，截圖方式包含</a:t>
            </a:r>
            <a:r>
              <a:rPr lang="zh-TW" altLang="en-US" sz="1600" dirty="0" smtClean="0">
                <a:latin typeface="新細明體"/>
                <a:ea typeface="新細明體"/>
              </a:rPr>
              <a:t>：</a:t>
            </a:r>
            <a:endParaRPr lang="en-US" altLang="zh-TW" sz="1600" dirty="0" smtClean="0">
              <a:latin typeface="+mn-ea"/>
              <a:ea typeface="+mn-ea"/>
            </a:endParaRPr>
          </a:p>
          <a:p>
            <a:pPr marL="541338" indent="-363538">
              <a:buFont typeface="+mj-lt"/>
              <a:buAutoNum type="arabicParenR"/>
            </a:pPr>
            <a:r>
              <a:rPr lang="zh-TW" altLang="en-US" sz="1400" dirty="0" smtClean="0">
                <a:latin typeface="+mn-ea"/>
                <a:ea typeface="+mn-ea"/>
              </a:rPr>
              <a:t>使用鍵盤上</a:t>
            </a:r>
            <a:r>
              <a:rPr lang="en-US" altLang="zh-TW" sz="1400" dirty="0" smtClean="0">
                <a:latin typeface="+mn-ea"/>
                <a:ea typeface="+mn-ea"/>
                <a:hlinkClick r:id="rId3"/>
              </a:rPr>
              <a:t>Print screen</a:t>
            </a:r>
            <a:r>
              <a:rPr lang="zh-TW" altLang="en-US" sz="1400" dirty="0" smtClean="0">
                <a:latin typeface="+mn-ea"/>
                <a:ea typeface="+mn-ea"/>
              </a:rPr>
              <a:t>的功能，或使用瀏覽器</a:t>
            </a:r>
            <a:r>
              <a:rPr lang="zh-TW" altLang="en-US" sz="1400" dirty="0">
                <a:latin typeface="+mn-ea"/>
                <a:ea typeface="+mn-ea"/>
              </a:rPr>
              <a:t>的截圖</a:t>
            </a:r>
            <a:r>
              <a:rPr lang="zh-TW" altLang="en-US" sz="1400" dirty="0" smtClean="0">
                <a:latin typeface="+mn-ea"/>
                <a:ea typeface="+mn-ea"/>
              </a:rPr>
              <a:t>套件</a:t>
            </a:r>
            <a:r>
              <a:rPr lang="zh-TW" altLang="en-US" sz="1400" dirty="0" smtClean="0">
                <a:latin typeface="新細明體"/>
                <a:ea typeface="新細明體"/>
              </a:rPr>
              <a:t>（</a:t>
            </a:r>
            <a:r>
              <a:rPr lang="zh-TW" altLang="en-US" sz="1400" dirty="0" smtClean="0">
                <a:latin typeface="+mn-ea"/>
                <a:ea typeface="+mn-ea"/>
              </a:rPr>
              <a:t>譬如</a:t>
            </a:r>
            <a:r>
              <a:rPr lang="en-US" altLang="zh-TW" sz="1400" dirty="0" smtClean="0">
                <a:latin typeface="+mn-lt"/>
                <a:ea typeface="+mn-ea"/>
              </a:rPr>
              <a:t>chrome</a:t>
            </a:r>
            <a:r>
              <a:rPr lang="zh-TW" altLang="en-US" sz="1400" dirty="0" smtClean="0">
                <a:latin typeface="+mn-ea"/>
                <a:ea typeface="+mn-ea"/>
              </a:rPr>
              <a:t>的</a:t>
            </a:r>
            <a:r>
              <a:rPr lang="en-US" altLang="zh-TW" sz="1400" dirty="0">
                <a:latin typeface="+mn-lt"/>
                <a:ea typeface="+mn-ea"/>
                <a:hlinkClick r:id="rId4"/>
              </a:rPr>
              <a:t>Awesome </a:t>
            </a:r>
            <a:r>
              <a:rPr lang="en-US" altLang="zh-TW" sz="1400" dirty="0" smtClean="0">
                <a:latin typeface="+mn-lt"/>
                <a:ea typeface="+mn-ea"/>
                <a:hlinkClick r:id="rId4"/>
              </a:rPr>
              <a:t>Screenshot</a:t>
            </a:r>
            <a:r>
              <a:rPr lang="en-US" altLang="zh-TW" sz="1400" dirty="0" smtClean="0">
                <a:latin typeface="+mn-lt"/>
                <a:ea typeface="+mn-ea"/>
              </a:rPr>
              <a:t> </a:t>
            </a:r>
            <a:r>
              <a:rPr lang="zh-TW" altLang="en-US" sz="1400" dirty="0" smtClean="0">
                <a:latin typeface="新細明體"/>
                <a:ea typeface="新細明體"/>
              </a:rPr>
              <a:t>）</a:t>
            </a:r>
            <a:endParaRPr lang="en-US" altLang="zh-TW" sz="1400" dirty="0" smtClean="0">
              <a:latin typeface="+mn-lt"/>
              <a:ea typeface="+mn-ea"/>
            </a:endParaRPr>
          </a:p>
          <a:p>
            <a:pPr marL="541338" indent="-363538">
              <a:buFont typeface="+mj-lt"/>
              <a:buAutoNum type="arabicParenR"/>
            </a:pPr>
            <a:r>
              <a:rPr lang="zh-TW" altLang="en-US" sz="1400" dirty="0" smtClean="0">
                <a:latin typeface="+mn-ea"/>
                <a:ea typeface="+mn-ea"/>
              </a:rPr>
              <a:t>直接</a:t>
            </a:r>
            <a:r>
              <a:rPr lang="zh-TW" altLang="en-US" sz="1400" dirty="0">
                <a:latin typeface="+mn-ea"/>
                <a:ea typeface="+mn-ea"/>
              </a:rPr>
              <a:t>以瀏覽器的</a:t>
            </a:r>
            <a:r>
              <a:rPr lang="zh-TW" altLang="en-US" sz="1400" dirty="0" smtClean="0">
                <a:latin typeface="+mn-ea"/>
                <a:ea typeface="+mn-ea"/>
                <a:hlinkClick r:id="rId5"/>
              </a:rPr>
              <a:t>列印功能</a:t>
            </a:r>
            <a:r>
              <a:rPr lang="zh-TW" altLang="en-US" sz="1400" dirty="0" smtClean="0">
                <a:latin typeface="+mn-ea"/>
                <a:ea typeface="+mn-ea"/>
              </a:rPr>
              <a:t>將</a:t>
            </a:r>
            <a:r>
              <a:rPr lang="zh-TW" altLang="en-US" sz="1400" dirty="0">
                <a:latin typeface="+mn-ea"/>
                <a:ea typeface="+mn-ea"/>
              </a:rPr>
              <a:t>該頁面存</a:t>
            </a:r>
            <a:r>
              <a:rPr lang="zh-TW" altLang="en-US" sz="1400" dirty="0" smtClean="0">
                <a:latin typeface="+mn-ea"/>
                <a:ea typeface="+mn-ea"/>
              </a:rPr>
              <a:t>成</a:t>
            </a:r>
            <a:r>
              <a:rPr lang="en-US" altLang="zh-TW" sz="1400" dirty="0" smtClean="0">
                <a:latin typeface="+mn-ea"/>
                <a:ea typeface="+mn-ea"/>
              </a:rPr>
              <a:t>PDF</a:t>
            </a:r>
            <a:r>
              <a:rPr lang="zh-TW" altLang="en-US" sz="1400" dirty="0" smtClean="0">
                <a:latin typeface="+mn-ea"/>
                <a:ea typeface="+mn-ea"/>
              </a:rPr>
              <a:t>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7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102</a:t>
            </a:fld>
            <a:endParaRPr lang="fr-FR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195486"/>
            <a:ext cx="8229600" cy="656803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83568" y="1059582"/>
            <a:ext cx="7662863" cy="367240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ea typeface="+mn-ea"/>
              </a:rPr>
              <a:t>The News Lens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關鍵評論網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  <a:hlinkClick r:id="rId2"/>
              </a:rPr>
              <a:t>範例一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  <a:hlinkClick r:id="rId3"/>
              </a:rPr>
              <a:t>範例二</a:t>
            </a:r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  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（涉及商業利用，不能選擇有 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NC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的素材喔）</a:t>
            </a:r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、天下雜誌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@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獨立評論</a:t>
            </a:r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 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  <a:hlinkClick r:id="rId4"/>
              </a:rPr>
              <a:t>範例一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  <a:hlinkClick r:id="rId5"/>
              </a:rPr>
              <a:t>範例二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（</a:t>
            </a:r>
            <a:r>
              <a:rPr lang="zh-TW" altLang="en-US" sz="1400" dirty="0">
                <a:solidFill>
                  <a:schemeClr val="tx1"/>
                </a:solidFill>
                <a:latin typeface="微軟正黑體"/>
                <a:ea typeface="微軟正黑體"/>
              </a:rPr>
              <a:t>涉及商業利用，不能選擇有 </a:t>
            </a:r>
            <a:r>
              <a:rPr lang="en-US" altLang="zh-TW" sz="1400" dirty="0">
                <a:solidFill>
                  <a:schemeClr val="tx1"/>
                </a:solidFill>
                <a:latin typeface="微軟正黑體"/>
                <a:ea typeface="微軟正黑體"/>
              </a:rPr>
              <a:t>NC</a:t>
            </a:r>
            <a:r>
              <a:rPr lang="zh-TW" altLang="en-US" sz="1400" dirty="0">
                <a:solidFill>
                  <a:schemeClr val="tx1"/>
                </a:solidFill>
                <a:latin typeface="微軟正黑體"/>
                <a:ea typeface="微軟正黑體"/>
              </a:rPr>
              <a:t>的素材喔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）</a:t>
            </a:r>
            <a:endParaRPr lang="en-US" altLang="zh-TW" sz="14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、學術單位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 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  <a:hlinkClick r:id="rId6"/>
              </a:rPr>
              <a:t>範例一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67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F07F91DE-2236-6A42-BA98-31DD5654FA4D}" type="slidenum">
              <a:rPr lang="fr-CA" altLang="zh-TW" sz="1100">
                <a:solidFill>
                  <a:srgbClr val="7F7F7F"/>
                </a:solidFill>
              </a:rPr>
              <a:pPr/>
              <a:t>103</a:t>
            </a:fld>
            <a:endParaRPr lang="fr-CA" altLang="zh-TW" sz="1100" dirty="0">
              <a:solidFill>
                <a:srgbClr val="7F7F7F"/>
              </a:solidFill>
            </a:endParaRPr>
          </a:p>
        </p:txBody>
      </p:sp>
      <p:sp>
        <p:nvSpPr>
          <p:cNvPr id="148481" name="標題 2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229600" cy="857250"/>
          </a:xfrm>
        </p:spPr>
        <p:txBody>
          <a:bodyPr/>
          <a:lstStyle/>
          <a:p>
            <a:pPr eaLnBrk="1" hangingPunct="1"/>
            <a:r>
              <a:rPr kumimoji="0" lang="zh-TW" altLang="en-US" sz="2400" dirty="0">
                <a:latin typeface="微軟正黑體" charset="0"/>
                <a:ea typeface="微軟正黑體" charset="0"/>
                <a:cs typeface="微軟正黑體" charset="0"/>
              </a:rPr>
              <a:t>引註範例</a:t>
            </a:r>
            <a:r>
              <a:rPr kumimoji="0" lang="en-US" altLang="zh-TW" sz="2400" dirty="0"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kumimoji="0" lang="zh-TW" altLang="en-US" sz="2400" dirty="0">
                <a:latin typeface="微軟正黑體" charset="0"/>
                <a:ea typeface="微軟正黑體" charset="0"/>
                <a:cs typeface="微軟正黑體" charset="0"/>
              </a:rPr>
              <a:t>放置於</a:t>
            </a:r>
            <a:r>
              <a:rPr kumimoji="0" lang="en-US" altLang="zh-TW" sz="2400" dirty="0">
                <a:latin typeface="+mn-lt"/>
                <a:ea typeface="微軟正黑體" charset="0"/>
                <a:cs typeface="微軟正黑體" charset="0"/>
              </a:rPr>
              <a:t>PPT</a:t>
            </a:r>
            <a:r>
              <a:rPr kumimoji="0" lang="zh-TW" altLang="en-US" sz="2400" dirty="0">
                <a:latin typeface="微軟正黑體" charset="0"/>
                <a:ea typeface="微軟正黑體" charset="0"/>
                <a:cs typeface="微軟正黑體" charset="0"/>
              </a:rPr>
              <a:t>最後部分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4838296"/>
              </p:ext>
            </p:extLst>
          </p:nvPr>
        </p:nvGraphicFramePr>
        <p:xfrm>
          <a:off x="1763688" y="1203598"/>
          <a:ext cx="5616624" cy="35018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2668"/>
                <a:gridCol w="4563956"/>
              </a:tblGrid>
              <a:tr h="437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編號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素材來源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41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圖</a:t>
                      </a: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3"/>
                        </a:rPr>
                        <a:t>Yamashita </a:t>
                      </a:r>
                      <a:r>
                        <a:rPr kumimoji="1" lang="en-US" altLang="zh-TW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3"/>
                        </a:rPr>
                        <a:t>Yohei</a:t>
                      </a:r>
                      <a:r>
                        <a:rPr kumimoji="1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</a:rPr>
                        <a:t>，</a:t>
                      </a:r>
                      <a: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4"/>
                        </a:rPr>
                        <a:t>CC BY 2.0</a:t>
                      </a:r>
                      <a:b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4"/>
                        </a:rPr>
                      </a:br>
                      <a: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5"/>
                        </a:rPr>
                        <a:t>Wikimedia Commons</a:t>
                      </a:r>
                      <a:endParaRPr kumimoji="1" lang="zh-TW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新細明體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54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圖</a:t>
                      </a: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John,cc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-by-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3.0 JP,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來源網址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xxxxxxxx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693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圖</a:t>
                      </a: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Joilto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，採用創用</a:t>
                      </a: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CC【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姓名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標示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】2.0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未在地化版本</a:t>
                      </a:r>
                      <a:endParaRPr kumimoji="0" lang="zh-TW" alt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Flickr </a:t>
                      </a:r>
                      <a:r>
                        <a:rPr kumimoji="0" lang="en-US" altLang="zh-TW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xxxx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網址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693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圖</a:t>
                      </a: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</a:rPr>
                        <a:t>Guudmorning</a:t>
                      </a:r>
                      <a:r>
                        <a:rPr kumimoji="1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</a:rPr>
                        <a:t>，</a:t>
                      </a:r>
                      <a: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6"/>
                        </a:rPr>
                        <a:t>CC BY 2.0</a:t>
                      </a:r>
                      <a:r>
                        <a:rPr kumimoji="1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</a:rPr>
                        <a:t>，</a:t>
                      </a:r>
                      <a:r>
                        <a:rPr kumimoji="1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新細明體" charset="0"/>
                          <a:hlinkClick r:id="rId7"/>
                        </a:rPr>
                        <a:t>Flickr</a:t>
                      </a:r>
                      <a:endParaRPr kumimoji="1" lang="zh-TW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新細明體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61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圖</a:t>
                      </a:r>
                      <a:r>
                        <a:rPr kumimoji="0" lang="en-US" altLang="zh-TW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陳慧潔，</a:t>
                      </a:r>
                      <a:r>
                        <a:rPr lang="en-US" altLang="zh-TW" sz="1400" dirty="0" smtClean="0"/>
                        <a:t> CC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BY 4.0</a:t>
                      </a:r>
                      <a:r>
                        <a:rPr lang="zh-TW" altLang="en-US" sz="1400" dirty="0" smtClean="0"/>
                        <a:t>，</a:t>
                      </a:r>
                      <a:r>
                        <a:rPr lang="zh-TW" altLang="en-US" sz="1400" dirty="0" smtClean="0">
                          <a:hlinkClick r:id="rId8"/>
                        </a:rPr>
                        <a:t>台灣創用</a:t>
                      </a:r>
                      <a:r>
                        <a:rPr lang="en-US" altLang="zh-TW" sz="1400" dirty="0" smtClean="0">
                          <a:hlinkClick r:id="rId8"/>
                        </a:rPr>
                        <a:t>CC</a:t>
                      </a:r>
                      <a:r>
                        <a:rPr lang="zh-TW" altLang="en-US" sz="1400" dirty="0" smtClean="0">
                          <a:hlinkClick r:id="rId8"/>
                        </a:rPr>
                        <a:t>臉書專頁</a:t>
                      </a:r>
                      <a:endParaRPr lang="zh-TW" altLang="en-US" sz="1400" dirty="0" smtClean="0"/>
                    </a:p>
                  </a:txBody>
                  <a:tcPr marL="91434" marR="91434" marT="45718" marB="4571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1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2268538" y="700088"/>
            <a:ext cx="6418262" cy="792162"/>
          </a:xfrm>
        </p:spPr>
        <p:txBody>
          <a:bodyPr/>
          <a:lstStyle/>
          <a:p>
            <a:pPr eaLnBrk="1" hangingPunct="1"/>
            <a:r>
              <a:rPr kumimoji="0" lang="en-US" altLang="zh-TW" sz="33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33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3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zh-TW" altLang="en-US" sz="33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33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fr-CA" altLang="zh-TW" sz="3300" dirty="0">
              <a:solidFill>
                <a:schemeClr val="tx1"/>
              </a:solidFill>
              <a:latin typeface="Calisto MT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947" y="4867986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104</a:t>
            </a:fld>
            <a:endParaRPr lang="fr-FR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143500" cy="46805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03648" y="480399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陳慧潔，</a:t>
            </a:r>
            <a:r>
              <a:rPr lang="en-US" altLang="zh-TW" sz="1200" dirty="0"/>
              <a:t> </a:t>
            </a:r>
            <a:r>
              <a:rPr lang="en-US" altLang="zh-TW" sz="1200" dirty="0" smtClean="0"/>
              <a:t>CC BY 4.0</a:t>
            </a:r>
            <a:r>
              <a:rPr lang="zh-TW" altLang="en-US" sz="1200" dirty="0"/>
              <a:t>，</a:t>
            </a:r>
            <a:r>
              <a:rPr lang="zh-TW" altLang="en-US" sz="1200" dirty="0">
                <a:hlinkClick r:id="rId4"/>
              </a:rPr>
              <a:t>台灣創用</a:t>
            </a:r>
            <a:r>
              <a:rPr lang="en-US" altLang="zh-TW" sz="1200" dirty="0">
                <a:hlinkClick r:id="rId4"/>
              </a:rPr>
              <a:t>CC</a:t>
            </a:r>
            <a:r>
              <a:rPr lang="zh-TW" altLang="en-US" sz="1200" dirty="0">
                <a:hlinkClick r:id="rId4"/>
              </a:rPr>
              <a:t>臉書專</a:t>
            </a:r>
            <a:r>
              <a:rPr lang="zh-TW" altLang="en-US" sz="1200" dirty="0" smtClean="0">
                <a:hlinkClick r:id="rId4"/>
              </a:rPr>
              <a:t>頁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07223" y="1755852"/>
            <a:ext cx="224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+mn-ea"/>
                <a:ea typeface="+mn-ea"/>
              </a:rPr>
              <a:t>謝謝聆聽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73121" y="27157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諮詢信箱</a:t>
            </a:r>
            <a:endParaRPr lang="en-US" altLang="zh-TW" sz="2000" dirty="0" smtClean="0">
              <a:latin typeface="+mn-ea"/>
              <a:ea typeface="+mn-ea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  <a:latin typeface="+mn-lt"/>
                <a:ea typeface="+mn-ea"/>
              </a:rPr>
              <a:t>ccedu.copyright@gmail.com</a:t>
            </a:r>
            <a:endParaRPr lang="en-US" altLang="zh-TW" sz="2000" dirty="0" smtClean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10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10</a:t>
            </a:fld>
            <a:endParaRPr lang="fr-FR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3600" dirty="0">
                <a:latin typeface="+mn-ea"/>
                <a:ea typeface="+mn-ea"/>
              </a:rPr>
              <a:t>小練習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39775" y="1635646"/>
            <a:ext cx="7662863" cy="30963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老師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為自然課製作教材，內容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包含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從原文教科書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掃描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的圖片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20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張，教材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列印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60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份給同學使用，但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老師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未標示來源與作者姓名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。課程結束後，並將該檔案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上傳至網站上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。請問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涉及</a:t>
            </a:r>
            <a:r>
              <a:rPr lang="zh-TW" altLang="en-US" dirty="0" smtClean="0">
                <a:solidFill>
                  <a:schemeClr val="tx1"/>
                </a:solidFill>
                <a:latin typeface="標楷體"/>
                <a:ea typeface="標楷體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了前述著作權人的那些權利？</a:t>
            </a:r>
            <a:endParaRPr lang="en-US" altLang="zh-TW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>1)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 掃描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的圖片</a:t>
            </a:r>
            <a:r>
              <a:rPr lang="en-US" altLang="zh-TW" sz="2000" dirty="0">
                <a:solidFill>
                  <a:schemeClr val="tx1"/>
                </a:solidFill>
                <a:latin typeface="+mn-ea"/>
                <a:ea typeface="+mn-ea"/>
              </a:rPr>
              <a:t>20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張、列印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>60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份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  <a:sym typeface="Wingdings 3"/>
              </a:rPr>
              <a:t>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  <a:sym typeface="Wingdings 3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>2)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將檔案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上傳至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網站上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  <a:sym typeface="Wingdings 3"/>
              </a:rPr>
              <a:t> </a:t>
            </a:r>
            <a:endParaRPr lang="en-US" altLang="zh-TW" sz="2000" dirty="0" smtClean="0">
              <a:solidFill>
                <a:schemeClr val="tx1"/>
              </a:solidFill>
              <a:latin typeface="+mn-ea"/>
              <a:ea typeface="+mn-ea"/>
              <a:sym typeface="Wingdings 3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>3)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未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標示來源與作者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姓名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  <a:sym typeface="Wingdings 3"/>
              </a:rPr>
              <a:t>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lang="en-US" altLang="zh-TW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84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11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pPr eaLnBrk="1" hangingPunct="1"/>
            <a:r>
              <a:rPr kumimoji="0" lang="zh-TW" altLang="en-US" sz="3600">
                <a:latin typeface="微軟正黑體" charset="0"/>
                <a:ea typeface="微軟正黑體" charset="0"/>
                <a:cs typeface="微軟正黑體" charset="0"/>
              </a:rPr>
              <a:t>著作權</a:t>
            </a: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 bwMode="auto">
          <a:xfrm>
            <a:off x="4305300" y="4767263"/>
            <a:ext cx="533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fld id="{0A748FBA-DCFD-A941-B0D1-75710DF80C7C}" type="slidenum">
              <a:rPr lang="fr-CA" altLang="zh-TW" sz="1100" smtClean="0">
                <a:solidFill>
                  <a:srgbClr val="FFFFFF"/>
                </a:solidFill>
              </a:rPr>
              <a:pPr/>
              <a:t>11</a:t>
            </a:fld>
            <a:endParaRPr lang="fr-CA" altLang="zh-TW" sz="1100">
              <a:solidFill>
                <a:srgbClr val="FFFFFF"/>
              </a:solidFill>
            </a:endParaRP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00152"/>
          <a:ext cx="82296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2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229600" cy="709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sz="29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9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29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9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300" b="1" dirty="0">
                <a:latin typeface="微軟正黑體" charset="0"/>
                <a:ea typeface="微軟正黑體" charset="0"/>
                <a:cs typeface="微軟正黑體" charset="0"/>
              </a:rPr>
              <a:t>我國「</a:t>
            </a:r>
            <a:r>
              <a:rPr kumimoji="0" lang="zh-TW" altLang="en-US" sz="3300" b="1" dirty="0" smtClean="0">
                <a:latin typeface="微軟正黑體" charset="0"/>
                <a:ea typeface="微軟正黑體" charset="0"/>
                <a:cs typeface="微軟正黑體" charset="0"/>
              </a:rPr>
              <a:t>著作財產權</a:t>
            </a:r>
            <a:r>
              <a:rPr kumimoji="0" lang="zh-TW" altLang="en-US" sz="3300" b="1" dirty="0">
                <a:latin typeface="微軟正黑體" charset="0"/>
                <a:ea typeface="微軟正黑體" charset="0"/>
                <a:cs typeface="微軟正黑體" charset="0"/>
              </a:rPr>
              <a:t>」保護期間</a:t>
            </a:r>
            <a:r>
              <a:rPr kumimoji="0" lang="zh-TW" altLang="en-US" sz="23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zh-TW" altLang="en-US" sz="23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300" b="1" dirty="0">
                <a:solidFill>
                  <a:srgbClr val="42607C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zh-TW" altLang="en-US" sz="3300" b="1" dirty="0">
                <a:solidFill>
                  <a:srgbClr val="42607C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zh-TW" altLang="en-US" sz="3300" dirty="0">
              <a:latin typeface="Calisto MT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23850" y="1497013"/>
            <a:ext cx="8820150" cy="3673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kumimoji="0" lang="zh-TW" altLang="en-US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一、一般人    </a:t>
            </a:r>
            <a:endParaRPr kumimoji="0" lang="en-US" altLang="zh-TW" b="1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ClrTx/>
              <a:buFont typeface="Wingdings" charset="0"/>
              <a:buAutoNum type="circleNumWdWhitePlain"/>
            </a:pP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原則</a:t>
            </a:r>
            <a:r>
              <a:rPr kumimoji="0" lang="zh-TW" altLang="en-US" dirty="0">
                <a:solidFill>
                  <a:schemeClr val="tx1"/>
                </a:solidFill>
                <a:latin typeface="新細明體" charset="0"/>
              </a:rPr>
              <a:t>：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著作人生存期間</a:t>
            </a:r>
            <a:r>
              <a:rPr kumimoji="0" lang="en-US" altLang="zh-TW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+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死後５０年。</a:t>
            </a:r>
            <a:endParaRPr kumimoji="0" lang="en-US" altLang="zh-TW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ClrTx/>
              <a:buFont typeface="Wingdings" charset="0"/>
              <a:buAutoNum type="circleNumWdWhitePlain"/>
            </a:pPr>
            <a:r>
              <a:rPr kumimoji="0" lang="zh-TW" altLang="en-US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例外</a:t>
            </a:r>
            <a:r>
              <a:rPr kumimoji="0" lang="zh-TW" altLang="en-US" dirty="0">
                <a:solidFill>
                  <a:schemeClr val="tx1"/>
                </a:solidFill>
                <a:latin typeface="新細明體" charset="0"/>
              </a:rPr>
              <a:t>：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別名、不具名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之著作</a:t>
            </a:r>
            <a:r>
              <a:rPr kumimoji="0" lang="en-US" altLang="zh-TW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+</a:t>
            </a:r>
            <a:r>
              <a:rPr kumimoji="0" lang="zh-TW" altLang="en-US" b="1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公開發表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50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。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         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但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別名為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眾所周知時，回歸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原則。</a:t>
            </a:r>
            <a:endParaRPr kumimoji="0" lang="en-US" altLang="zh-TW" sz="16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kumimoji="0" lang="zh-TW" altLang="en-US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二、公司、出版社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：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著作人為法人時</a:t>
            </a:r>
            <a:r>
              <a:rPr kumimoji="0" lang="en-US" altLang="zh-TW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+</a:t>
            </a:r>
            <a:r>
              <a:rPr kumimoji="0" lang="zh-TW" altLang="en-US" b="1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公開發表後</a:t>
            </a:r>
            <a:r>
              <a:rPr kumimoji="0" lang="en-US" altLang="zh-TW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50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年。</a:t>
            </a:r>
            <a:endParaRPr kumimoji="0" lang="en-US" altLang="zh-TW" sz="16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kumimoji="0" lang="zh-TW" altLang="en-US" sz="2000" b="1" dirty="0">
                <a:latin typeface="微軟正黑體" charset="0"/>
                <a:ea typeface="微軟正黑體" charset="0"/>
                <a:cs typeface="微軟正黑體" charset="0"/>
              </a:rPr>
              <a:t>三、</a:t>
            </a:r>
            <a:r>
              <a:rPr kumimoji="0" lang="zh-TW" altLang="en-US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攝影</a:t>
            </a:r>
            <a:r>
              <a:rPr kumimoji="0" lang="zh-TW" altLang="en-US" sz="2000" dirty="0"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kumimoji="0" lang="zh-TW" altLang="en-US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視聽</a:t>
            </a:r>
            <a:r>
              <a:rPr kumimoji="0" lang="zh-TW" altLang="en-US" sz="2000" dirty="0"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kumimoji="0" lang="zh-TW" altLang="en-US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錄音</a:t>
            </a:r>
            <a:r>
              <a:rPr kumimoji="0" lang="zh-TW" altLang="en-US" sz="2000" dirty="0">
                <a:latin typeface="微軟正黑體" charset="0"/>
                <a:ea typeface="微軟正黑體" charset="0"/>
                <a:cs typeface="微軟正黑體" charset="0"/>
              </a:rPr>
              <a:t>及</a:t>
            </a:r>
            <a:r>
              <a:rPr kumimoji="0" lang="zh-TW" altLang="en-US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表演</a:t>
            </a:r>
            <a:r>
              <a:rPr kumimoji="0" lang="en-US" altLang="zh-TW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+</a:t>
            </a:r>
            <a:r>
              <a:rPr kumimoji="0" lang="zh-TW" altLang="en-US" sz="2000" b="1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公開發表後</a:t>
            </a:r>
            <a:r>
              <a:rPr kumimoji="0" lang="zh-TW" altLang="en-US" sz="20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五十年。（自然人或法人皆如此）</a:t>
            </a:r>
          </a:p>
          <a:p>
            <a:pPr marL="0" indent="0" eaLnBrk="1" hangingPunct="1">
              <a:buFont typeface="Arial" charset="0"/>
              <a:buNone/>
            </a:pPr>
            <a:endParaRPr kumimoji="0" lang="en-US" altLang="zh-TW" sz="24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en-US" altLang="zh-TW" sz="24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en-US" altLang="zh-TW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Char char="•"/>
            </a:pPr>
            <a:endParaRPr kumimoji="0" lang="zh-TW" altLang="en-US" dirty="0">
              <a:latin typeface="Calisto MT" charset="0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4305300" y="4767263"/>
            <a:ext cx="533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fr-CA" altLang="zh-TW" sz="1100" dirty="0" smtClean="0"/>
              <a:t>13</a:t>
            </a:r>
            <a:endParaRPr lang="fr-CA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593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13</a:t>
            </a:fld>
            <a:endParaRPr lang="fr-FR" altLang="zh-TW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09600" y="4092575"/>
            <a:ext cx="8229600" cy="9350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保護期間屆滿後屬</a:t>
            </a:r>
            <a:r>
              <a:rPr kumimoji="0" lang="zh-TW" altLang="en-US" sz="3500" dirty="0">
                <a:solidFill>
                  <a:srgbClr val="0070C0"/>
                </a:solidFill>
                <a:latin typeface="微軟正黑體" charset="0"/>
                <a:ea typeface="微軟正黑體" charset="0"/>
                <a:cs typeface="微軟正黑體" charset="0"/>
              </a:rPr>
              <a:t>公共財（</a:t>
            </a:r>
            <a:r>
              <a:rPr kumimoji="0" lang="en-US" altLang="zh-TW" sz="3500" dirty="0" smtClean="0">
                <a:solidFill>
                  <a:srgbClr val="0070C0"/>
                </a:solidFill>
                <a:latin typeface="微軟正黑體" charset="0"/>
                <a:ea typeface="微軟正黑體" charset="0"/>
                <a:cs typeface="微軟正黑體" charset="0"/>
              </a:rPr>
              <a:t>Public Domain</a:t>
            </a:r>
            <a:r>
              <a:rPr kumimoji="0" lang="zh-TW" altLang="en-US" sz="3500" dirty="0" smtClean="0">
                <a:solidFill>
                  <a:srgbClr val="0070C0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endParaRPr kumimoji="0" lang="en-US" altLang="zh-TW" sz="3500" dirty="0">
              <a:solidFill>
                <a:srgbClr val="0070C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1000" dirty="0">
                <a:latin typeface="微軟正黑體" charset="0"/>
                <a:ea typeface="微軟正黑體" charset="0"/>
                <a:cs typeface="微軟正黑體" charset="0"/>
              </a:rPr>
              <a:t>   </a:t>
            </a:r>
            <a:endParaRPr kumimoji="0" lang="zh-TW" altLang="en-US" sz="1000" dirty="0">
              <a:latin typeface="Calisto MT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endParaRPr kumimoji="0" lang="zh-TW" altLang="en-US" sz="1000" dirty="0">
              <a:latin typeface="Calisto MT" charset="0"/>
            </a:endParaRPr>
          </a:p>
        </p:txBody>
      </p:sp>
      <p:sp>
        <p:nvSpPr>
          <p:cNvPr id="6" name="雲朵形圖說文字 5"/>
          <p:cNvSpPr/>
          <p:nvPr/>
        </p:nvSpPr>
        <p:spPr>
          <a:xfrm>
            <a:off x="3068216" y="812535"/>
            <a:ext cx="6048375" cy="280828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大眾可以</a:t>
            </a:r>
            <a:r>
              <a:rPr lang="zh-TW" altLang="en-US" sz="2800" b="1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自由利用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，包含</a:t>
            </a:r>
            <a:r>
              <a:rPr lang="zh-TW" altLang="en-US" sz="2800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著作</a:t>
            </a:r>
            <a:r>
              <a:rPr lang="zh-TW" altLang="en-US" sz="2800" u="sng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財產權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11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種型態</a:t>
            </a:r>
            <a:endParaRPr lang="zh-TW" altLang="en-US" sz="24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14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公共領域素材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7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61170"/>
            <a:ext cx="2880320" cy="2880320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4062"/>
            <a:ext cx="2948324" cy="28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471652" y="4443958"/>
            <a:ext cx="295232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</a:rPr>
              <a:t>圖片來源</a:t>
            </a:r>
            <a:r>
              <a:rPr lang="en-US" altLang="zh-TW" sz="1600" dirty="0">
                <a:solidFill>
                  <a:schemeClr val="bg1"/>
                </a:solidFill>
              </a:rPr>
              <a:t>/UPI 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By Arthur </a:t>
            </a:r>
            <a:r>
              <a:rPr lang="en-US" altLang="zh-TW" sz="1600" dirty="0" err="1">
                <a:solidFill>
                  <a:schemeClr val="bg1"/>
                </a:solidFill>
              </a:rPr>
              <a:t>Sasse</a:t>
            </a:r>
            <a:r>
              <a:rPr lang="en-US" altLang="zh-TW" sz="1600" dirty="0">
                <a:solidFill>
                  <a:schemeClr val="bg1"/>
                </a:solidFill>
              </a:rPr>
              <a:t> 1951</a:t>
            </a:r>
            <a:r>
              <a:rPr lang="zh-TW" altLang="en-US" sz="1600" dirty="0">
                <a:solidFill>
                  <a:schemeClr val="bg1"/>
                </a:solidFill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7659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15</a:t>
            </a:fld>
            <a:endParaRPr lang="fr-FR" altLang="zh-TW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4305300" y="476727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61E2063D-521E-414B-9203-F1E1EE7F1C08}" type="slidenum">
              <a:rPr lang="fr-FR" altLang="zh-TW" smtClean="0"/>
              <a:pPr>
                <a:defRPr/>
              </a:pPr>
              <a:t>15</a:t>
            </a:fld>
            <a:endParaRPr lang="fr-FR" altLang="zh-TW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/>
          <a:stretch>
            <a:fillRect/>
          </a:stretch>
        </p:blipFill>
        <p:spPr bwMode="auto">
          <a:xfrm>
            <a:off x="19" y="681038"/>
            <a:ext cx="3351213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79388" y="2247900"/>
            <a:ext cx="4754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C00000"/>
                </a:solidFill>
              </a:rPr>
              <a:t>http://www.gutenberg.org/wiki/Main_Page</a:t>
            </a:r>
            <a:endParaRPr lang="zh-TW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3348038" y="735807"/>
            <a:ext cx="5580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「古騰堡計劃」是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Michael Hart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自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1971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年開始推動，旨在鼓勵電子書的創造及流通，是全球最早的數位圖書館，目前收錄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36,000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部以上落入公共領域的書籍電子檔讓使用者下載。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其中主要是西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洋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文學作品，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例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如小說、詩歌、小故事、戲劇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5810"/>
            <a:ext cx="2430462" cy="2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/>
          <a:stretch>
            <a:fillRect/>
          </a:stretch>
        </p:blipFill>
        <p:spPr bwMode="auto">
          <a:xfrm>
            <a:off x="2700359" y="2582466"/>
            <a:ext cx="2592387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80" y="3296843"/>
            <a:ext cx="3679825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向左箭號圖說文字 11"/>
          <p:cNvSpPr/>
          <p:nvPr/>
        </p:nvSpPr>
        <p:spPr>
          <a:xfrm>
            <a:off x="5219708" y="2213144"/>
            <a:ext cx="3744913" cy="1044601"/>
          </a:xfrm>
          <a:prstGeom prst="leftArrowCallout">
            <a:avLst>
              <a:gd name="adj1" fmla="val 15380"/>
              <a:gd name="adj2" fmla="val 18587"/>
              <a:gd name="adj3" fmla="val 25000"/>
              <a:gd name="adj4" fmla="val 846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例如小公主、小婦人及福爾摩斯</a:t>
            </a:r>
            <a:r>
              <a:rPr lang="zh-TW" altLang="en-US" u="sng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原著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均罹於著作權期間，文本在古騰堡計畫網站可提供下載，甚至有有聲書錄音檔。</a:t>
            </a:r>
          </a:p>
        </p:txBody>
      </p:sp>
      <p:pic>
        <p:nvPicPr>
          <p:cNvPr id="13" name="圖片 10" descr="untitled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25" y="33338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16</a:t>
            </a:fld>
            <a:endParaRPr lang="fr-FR" altLang="zh-TW"/>
          </a:p>
        </p:txBody>
      </p:sp>
      <p:sp>
        <p:nvSpPr>
          <p:cNvPr id="5" name="標題 5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4000" dirty="0" smtClean="0">
                <a:latin typeface="+mj-ea"/>
                <a:ea typeface="+mj-ea"/>
              </a:rPr>
              <a:t>補充</a:t>
            </a:r>
            <a:r>
              <a:rPr lang="en-US" altLang="zh-TW" sz="4000" dirty="0">
                <a:latin typeface="+mj-ea"/>
                <a:ea typeface="+mj-ea"/>
              </a:rPr>
              <a:t>:</a:t>
            </a:r>
            <a:r>
              <a:rPr lang="zh-TW" altLang="en-US" sz="4000" dirty="0" smtClean="0">
                <a:latin typeface="+mj-ea"/>
                <a:ea typeface="+mj-ea"/>
              </a:rPr>
              <a:t>其它公共領域素材來源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739795" y="2078038"/>
            <a:ext cx="7662863" cy="244951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不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具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原創性之著作</a:t>
            </a:r>
            <a:endParaRPr lang="en-US" altLang="zh-TW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著作權法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  <a:t>§9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非屬著作權之標的</a:t>
            </a:r>
            <a:endParaRPr lang="en-US" altLang="zh-TW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著作權法立法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民國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17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14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以前之著作</a:t>
            </a:r>
            <a:endParaRPr lang="en-US" altLang="zh-TW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著作權人放棄著作權</a:t>
            </a:r>
            <a:endParaRPr lang="en-US" altLang="zh-TW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4305300" y="476727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61E2063D-521E-414B-9203-F1E1EE7F1C08}" type="slidenum">
              <a:rPr lang="fr-FR" altLang="zh-TW" smtClean="0"/>
              <a:pPr>
                <a:defRPr/>
              </a:pPr>
              <a:t>16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97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17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1800" b="1" dirty="0">
                <a:latin typeface="+mn-ea"/>
                <a:ea typeface="+mn-ea"/>
              </a:rPr>
              <a:t>猴子自拍照沒版權？攝影師告維</a:t>
            </a:r>
            <a:r>
              <a:rPr lang="zh-TW" altLang="en-US" sz="1800" b="1" dirty="0" smtClean="0">
                <a:latin typeface="+mn-ea"/>
                <a:ea typeface="+mn-ea"/>
              </a:rPr>
              <a:t>基</a:t>
            </a:r>
            <a:r>
              <a:rPr lang="en-US" altLang="zh-TW" sz="1800" b="1" dirty="0" smtClean="0">
                <a:latin typeface="+mn-ea"/>
                <a:ea typeface="+mn-ea"/>
              </a:rPr>
              <a:t/>
            </a:r>
            <a:br>
              <a:rPr lang="en-US" altLang="zh-TW" sz="1800" b="1" dirty="0" smtClean="0">
                <a:latin typeface="+mn-ea"/>
                <a:ea typeface="+mn-ea"/>
              </a:rPr>
            </a:br>
            <a:r>
              <a:rPr lang="en-US" altLang="zh-TW" sz="1800" dirty="0">
                <a:latin typeface="+mn-ea"/>
                <a:ea typeface="+mn-ea"/>
              </a:rPr>
              <a:t>【</a:t>
            </a:r>
            <a:r>
              <a:rPr lang="zh-TW" altLang="en-US" sz="1800" dirty="0" smtClean="0">
                <a:latin typeface="+mn-ea"/>
                <a:ea typeface="+mn-ea"/>
              </a:rPr>
              <a:t>聯合新聞網  數位</a:t>
            </a:r>
            <a:r>
              <a:rPr lang="zh-TW" altLang="en-US" sz="1800" dirty="0">
                <a:latin typeface="+mn-ea"/>
                <a:ea typeface="+mn-ea"/>
              </a:rPr>
              <a:t>新聞中心╱綜合報導</a:t>
            </a:r>
            <a:r>
              <a:rPr lang="en-US" altLang="zh-TW" sz="1800" dirty="0">
                <a:latin typeface="+mn-ea"/>
                <a:ea typeface="+mn-ea"/>
              </a:rPr>
              <a:t>】</a:t>
            </a:r>
            <a:r>
              <a:rPr lang="zh-TW" altLang="en-US" sz="1800" dirty="0" smtClean="0">
                <a:latin typeface="+mn-ea"/>
                <a:ea typeface="+mn-ea"/>
              </a:rPr>
              <a:t>  </a:t>
            </a:r>
            <a:r>
              <a:rPr lang="en-US" altLang="zh-TW" sz="1800" dirty="0" smtClean="0">
                <a:latin typeface="+mn-ea"/>
                <a:ea typeface="+mn-ea"/>
              </a:rPr>
              <a:t>2014</a:t>
            </a:r>
            <a:r>
              <a:rPr lang="zh-TW" altLang="en-US" sz="1800" dirty="0" smtClean="0">
                <a:latin typeface="+mn-ea"/>
                <a:ea typeface="+mn-ea"/>
              </a:rPr>
              <a:t>年</a:t>
            </a:r>
            <a:r>
              <a:rPr lang="en-US" altLang="zh-TW" sz="1800" dirty="0" smtClean="0">
                <a:latin typeface="+mn-ea"/>
                <a:ea typeface="+mn-ea"/>
              </a:rPr>
              <a:t>08</a:t>
            </a:r>
            <a:r>
              <a:rPr lang="zh-TW" altLang="en-US" sz="1800" dirty="0" smtClean="0">
                <a:latin typeface="+mn-ea"/>
                <a:ea typeface="+mn-ea"/>
              </a:rPr>
              <a:t>月</a:t>
            </a:r>
            <a:r>
              <a:rPr lang="en-US" altLang="zh-TW" sz="1800" dirty="0" smtClean="0">
                <a:latin typeface="+mn-ea"/>
                <a:ea typeface="+mn-ea"/>
              </a:rPr>
              <a:t>07</a:t>
            </a:r>
            <a:r>
              <a:rPr lang="zh-TW" altLang="en-US" sz="1800" dirty="0" smtClean="0">
                <a:latin typeface="+mn-ea"/>
                <a:ea typeface="+mn-ea"/>
              </a:rPr>
              <a:t>日</a:t>
            </a:r>
            <a:endParaRPr lang="zh-TW" altLang="en-US" sz="1800" dirty="0">
              <a:latin typeface="+mn-ea"/>
              <a:ea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half" idx="1"/>
          </p:nvPr>
        </p:nvSpPr>
        <p:spPr>
          <a:xfrm>
            <a:off x="132842" y="2102807"/>
            <a:ext cx="5400600" cy="2664466"/>
          </a:xfrm>
        </p:spPr>
        <p:txBody>
          <a:bodyPr/>
          <a:lstStyle/>
          <a:p>
            <a:pPr algn="just"/>
            <a:r>
              <a:rPr lang="en-US" altLang="zh-TW" sz="1800" dirty="0">
                <a:solidFill>
                  <a:srgbClr val="000000"/>
                </a:solidFill>
                <a:latin typeface="+mn-ea"/>
                <a:ea typeface="+mn-ea"/>
              </a:rPr>
              <a:t>2001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年，攝影師大衛史雷特（</a:t>
            </a:r>
            <a:r>
              <a:rPr lang="en-US" altLang="zh-TW" sz="1800" dirty="0">
                <a:solidFill>
                  <a:srgbClr val="000000"/>
                </a:solidFill>
                <a:latin typeface="+mn-ea"/>
                <a:ea typeface="+mn-ea"/>
              </a:rPr>
              <a:t>David J Slater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）前往印尼，為瀕臨絕種的黑冠獼猴拍攝一系列照片。拍到一半，一隻獼猴突然搶走史雷特的攝影器材開始把玩，還拿起相機自拍</a:t>
            </a:r>
            <a:r>
              <a:rPr lang="zh-TW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。維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基百科認為，</a:t>
            </a:r>
            <a:r>
              <a:rPr lang="zh-TW" altLang="en-US" sz="1800" dirty="0">
                <a:solidFill>
                  <a:srgbClr val="FF0000"/>
                </a:solidFill>
                <a:latin typeface="+mn-ea"/>
                <a:ea typeface="+mn-ea"/>
              </a:rPr>
              <a:t>由於按下快門的是猴子，所以這些照片的著作權不屬於任何人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，但史雷特則並不同意</a:t>
            </a:r>
            <a:r>
              <a:rPr lang="zh-TW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。史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特雷</a:t>
            </a:r>
            <a:r>
              <a:rPr lang="en-US" altLang="zh-TW" sz="1800" dirty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zh-TW" altLang="en-US" sz="1800" dirty="0">
                <a:solidFill>
                  <a:srgbClr val="000000"/>
                </a:solidFill>
                <a:latin typeface="+mn-ea"/>
                <a:ea typeface="+mn-ea"/>
              </a:rPr>
              <a:t>日痛斥維基百科免費分享這些照片，影響了他的生計與收入。現在史雷特正準備要控告維基百科</a:t>
            </a:r>
            <a:r>
              <a:rPr lang="zh-TW" altLang="en-US" sz="180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zh-TW" altLang="en-US" sz="1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7" name="內容版面配置區 5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7484"/>
            <a:ext cx="2232248" cy="30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18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100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公共領域</a:t>
            </a:r>
            <a:r>
              <a:rPr kumimoji="0" lang="zh-TW" altLang="en-US" sz="3100" dirty="0">
                <a:latin typeface="新細明體" charset="0"/>
              </a:rPr>
              <a:t>（</a:t>
            </a:r>
            <a:r>
              <a:rPr kumimoji="0" lang="en-US" altLang="zh-TW" sz="3100" dirty="0">
                <a:latin typeface="Times New Roman" charset="0"/>
                <a:cs typeface="Times New Roman" charset="0"/>
              </a:rPr>
              <a:t>Public Domain</a:t>
            </a:r>
            <a:r>
              <a:rPr kumimoji="0" lang="zh-TW" altLang="en-US" sz="3100" dirty="0">
                <a:latin typeface="新細明體" charset="0"/>
              </a:rPr>
              <a:t>）</a:t>
            </a:r>
            <a:r>
              <a:rPr kumimoji="0" lang="en-US" altLang="zh-TW" sz="3100" dirty="0">
                <a:latin typeface="新細明體" charset="0"/>
              </a:rPr>
              <a:t/>
            </a:r>
            <a:br>
              <a:rPr kumimoji="0" lang="en-US" altLang="zh-TW" sz="3100" dirty="0">
                <a:latin typeface="新細明體" charset="0"/>
              </a:rPr>
            </a:br>
            <a:r>
              <a:rPr kumimoji="0" lang="en-US" altLang="zh-TW" sz="2600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600" dirty="0"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zh-TW" altLang="en-US" sz="2600" dirty="0">
              <a:latin typeface="Calisto MT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95288" y="1203325"/>
            <a:ext cx="8229600" cy="3675063"/>
          </a:xfrm>
        </p:spPr>
        <p:txBody>
          <a:bodyPr/>
          <a:lstStyle/>
          <a:p>
            <a:pPr eaLnBrk="1" hangingPunct="1"/>
            <a:endParaRPr kumimoji="0" lang="zh-TW" altLang="en-US">
              <a:latin typeface="Calisto MT" charset="0"/>
            </a:endParaRPr>
          </a:p>
          <a:p>
            <a:pPr eaLnBrk="1" hangingPunct="1"/>
            <a:endParaRPr kumimoji="0" lang="zh-TW" altLang="en-US">
              <a:latin typeface="Calisto MT" charset="0"/>
            </a:endParaRP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875463" y="4699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fld id="{4152133D-0465-C648-8ED3-EAB4A126E22A}" type="slidenum">
              <a:rPr lang="fr-CA" altLang="zh-TW" sz="1100" smtClean="0">
                <a:solidFill>
                  <a:srgbClr val="7F7F7F"/>
                </a:solidFill>
              </a:rPr>
              <a:pPr/>
              <a:t>18</a:t>
            </a:fld>
            <a:endParaRPr lang="fr-CA" altLang="zh-TW" sz="1100">
              <a:solidFill>
                <a:srgbClr val="7F7F7F"/>
              </a:solidFill>
            </a:endParaRPr>
          </a:p>
        </p:txBody>
      </p:sp>
      <p:pic>
        <p:nvPicPr>
          <p:cNvPr id="8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76575"/>
            <a:ext cx="30702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76350"/>
            <a:ext cx="3071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535612" y="4159250"/>
            <a:ext cx="3032125" cy="7381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+mn-ea"/>
                <a:ea typeface="+mn-ea"/>
                <a:cs typeface="Times New Roman" charset="0"/>
              </a:rPr>
              <a:t>CC0</a:t>
            </a:r>
            <a:r>
              <a:rPr lang="zh-TW" altLang="en-US" sz="1600" b="1" dirty="0">
                <a:solidFill>
                  <a:schemeClr val="bg1"/>
                </a:solidFill>
                <a:latin typeface="+mn-ea"/>
                <a:ea typeface="+mn-ea"/>
              </a:rPr>
              <a:t>標章</a:t>
            </a:r>
            <a:endParaRPr lang="en-US" altLang="zh-TW" sz="1600" b="1" dirty="0">
              <a:solidFill>
                <a:schemeClr val="bg1"/>
              </a:solidFill>
              <a:latin typeface="+mn-ea"/>
              <a:ea typeface="+mn-ea"/>
              <a:cs typeface="Times New Roman" charset="0"/>
            </a:endParaRPr>
          </a:p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+mn-ea"/>
                <a:ea typeface="+mn-ea"/>
                <a:cs typeface="微軟正黑體" charset="0"/>
              </a:rPr>
              <a:t>著作權人放棄著作權</a:t>
            </a:r>
          </a:p>
          <a:p>
            <a:pPr algn="ctr"/>
            <a:r>
              <a:rPr lang="en-US" altLang="zh-TW" sz="10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  <a:hlinkClick r:id="rId4"/>
              </a:rPr>
              <a:t>http://creativecommons.org/choose/zero/</a:t>
            </a:r>
            <a:endParaRPr lang="zh-TW" altLang="en-US" sz="1000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524500" y="2359025"/>
            <a:ext cx="3054350" cy="7381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公共領域標章</a:t>
            </a:r>
            <a:endParaRPr lang="en-US" altLang="zh-TW" sz="1600" b="1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著作保護期間屆滿</a:t>
            </a:r>
            <a:endParaRPr lang="en-US" altLang="zh-TW" sz="1600" b="1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/>
            <a:r>
              <a:rPr lang="en-US" altLang="zh-TW" sz="1000" b="1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  <a:hlinkClick r:id="rId5"/>
              </a:rPr>
              <a:t>http://creativecommons.org/choose/mark/</a:t>
            </a:r>
            <a:endParaRPr lang="zh-TW" altLang="en-US" sz="1000" b="1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2" name="左-右雙向箭號 11"/>
          <p:cNvSpPr/>
          <p:nvPr/>
        </p:nvSpPr>
        <p:spPr>
          <a:xfrm>
            <a:off x="2840038" y="2433638"/>
            <a:ext cx="2663825" cy="1327150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" name="圖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5600"/>
            <a:ext cx="21685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611188" y="3760788"/>
            <a:ext cx="2168525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zh-TW" altLang="en-US" sz="160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版權所有，翻印必究</a:t>
            </a:r>
            <a:endParaRPr lang="en-US" altLang="zh-TW" sz="160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/>
            <a:r>
              <a:rPr lang="zh-TW" altLang="en-US" sz="160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著作權所有</a:t>
            </a:r>
          </a:p>
        </p:txBody>
      </p:sp>
    </p:spTree>
    <p:extLst>
      <p:ext uri="{BB962C8B-B14F-4D97-AF65-F5344CB8AC3E}">
        <p14:creationId xmlns:p14="http://schemas.microsoft.com/office/powerpoint/2010/main" val="9070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要注意什麼</a:t>
            </a:r>
            <a:r>
              <a:rPr lang="en-US" altLang="zh-TW" dirty="0" smtClean="0">
                <a:latin typeface="+mn-ea"/>
                <a:ea typeface="+mn-ea"/>
              </a:rPr>
              <a:t>?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</a:t>
            </a:fld>
            <a:endParaRPr lang="fr-FR" altLang="zh-TW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880646"/>
              </p:ext>
            </p:extLst>
          </p:nvPr>
        </p:nvGraphicFramePr>
        <p:xfrm>
          <a:off x="457201" y="1563639"/>
          <a:ext cx="8229600" cy="320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94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19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19</a:t>
            </a:fld>
            <a:endParaRPr lang="fr-FR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著作權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00152"/>
          <a:ext cx="82296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投影片編號版面配置區 2"/>
          <p:cNvSpPr txBox="1">
            <a:spLocks/>
          </p:cNvSpPr>
          <p:nvPr/>
        </p:nvSpPr>
        <p:spPr bwMode="auto">
          <a:xfrm>
            <a:off x="4305300" y="4767263"/>
            <a:ext cx="5334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fld id="{66C8DEAA-C62F-40C7-A953-4E534384860E}" type="slidenum">
              <a:rPr lang="fr-CA" altLang="zh-TW" smtClean="0">
                <a:solidFill>
                  <a:srgbClr val="FFFFFF"/>
                </a:solidFill>
                <a:ea typeface="新細明體" charset="-120"/>
              </a:rPr>
              <a:pPr/>
              <a:t>19</a:t>
            </a:fld>
            <a:endParaRPr lang="fr-CA" altLang="zh-TW">
              <a:solidFill>
                <a:srgbClr val="FFFF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6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20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20</a:t>
            </a:fld>
            <a:endParaRPr lang="fr-FR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對於合理使用常見的誤解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08365"/>
              </p:ext>
            </p:extLst>
          </p:nvPr>
        </p:nvGraphicFramePr>
        <p:xfrm>
          <a:off x="457200" y="1200152"/>
          <a:ext cx="82296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橢圓 7"/>
          <p:cNvSpPr/>
          <p:nvPr/>
        </p:nvSpPr>
        <p:spPr>
          <a:xfrm>
            <a:off x="2195513" y="1131890"/>
            <a:ext cx="4248150" cy="3743325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0" b="1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5221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21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21</a:t>
            </a:fld>
            <a:endParaRPr lang="fr-FR" altLang="zh-TW"/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467544" y="1707654"/>
            <a:ext cx="8064896" cy="29523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l"/>
            </a:pPr>
            <a:r>
              <a:rPr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為報導、</a:t>
            </a:r>
            <a:r>
              <a:rPr lang="zh-TW" altLang="en-US" sz="2800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評論</a:t>
            </a:r>
            <a:r>
              <a:rPr lang="zh-TW" altLang="en-US" sz="28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lang="zh-TW" altLang="en-US" sz="2800" b="1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教學</a:t>
            </a:r>
            <a:r>
              <a:rPr lang="zh-TW" altLang="en-US" sz="28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lang="zh-TW" altLang="en-US" sz="2800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研究</a:t>
            </a:r>
            <a:r>
              <a:rPr lang="zh-TW" altLang="en-US" sz="28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或其他正當目的之必要，在合理範圍內，得</a:t>
            </a:r>
            <a:r>
              <a:rPr lang="zh-TW" altLang="en-US" sz="2800" u="sng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引用</a:t>
            </a:r>
            <a:r>
              <a:rPr lang="zh-TW" altLang="en-US" sz="28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已公開發表之著作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Wingdings" charset="0"/>
              <a:buChar char="l"/>
            </a:pPr>
            <a:endParaRPr lang="en-US" altLang="zh-TW" sz="28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lvl="1" indent="-342900">
              <a:buFont typeface="Wingdings" charset="0"/>
              <a:buChar char="Ø"/>
            </a:pPr>
            <a:r>
              <a:rPr lang="zh-TW" altLang="en-US" sz="24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引用：必須以有自己的創作為前提</a:t>
            </a:r>
            <a:endParaRPr lang="en-US" altLang="zh-TW" sz="2400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lvl="1" indent="-342900">
              <a:buFont typeface="Wingdings" charset="0"/>
              <a:buChar char="Ø"/>
            </a:pPr>
            <a:endParaRPr lang="en-US" altLang="zh-TW" sz="24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lvl="1" indent="-342900">
              <a:buFont typeface="Wingdings" charset="0"/>
              <a:buChar char="Ø"/>
            </a:pPr>
            <a:r>
              <a:rPr lang="zh-TW" altLang="en-US" sz="24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大量引用他人著作撰寫文章，或自己之著作與所引用之著作</a:t>
            </a:r>
            <a:r>
              <a:rPr lang="zh-TW" altLang="en-US" sz="2400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比例不相當</a:t>
            </a:r>
            <a:r>
              <a:rPr lang="zh-TW" altLang="en-US" sz="24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，依一般社會通念，非屬供自己創作之參證、註釋或評註之用者，不得主張</a:t>
            </a:r>
            <a:r>
              <a:rPr lang="zh-TW" altLang="en-US" sz="20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智慧局</a:t>
            </a:r>
            <a:r>
              <a:rPr lang="zh-TW" altLang="en-US" sz="20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函釋）</a:t>
            </a:r>
            <a:endParaRPr lang="en-US" altLang="zh-TW" sz="2000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TW" altLang="en-US" sz="4000" dirty="0">
                <a:latin typeface="微軟正黑體" charset="0"/>
                <a:ea typeface="微軟正黑體" charset="0"/>
                <a:cs typeface="微軟正黑體" charset="0"/>
              </a:rPr>
              <a:t>著作權法</a:t>
            </a:r>
            <a:r>
              <a:rPr lang="en-US" altLang="zh-TW" sz="4000" dirty="0">
                <a:latin typeface="微軟正黑體" charset="0"/>
                <a:ea typeface="微軟正黑體" charset="0"/>
                <a:cs typeface="微軟正黑體" charset="0"/>
              </a:rPr>
              <a:t>§52</a:t>
            </a:r>
            <a:endParaRPr lang="zh-TW" altLang="en-US" sz="4000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22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22</a:t>
            </a:fld>
            <a:endParaRPr lang="fr-FR" altLang="zh-TW"/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099792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明示出處之義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務</a:t>
            </a:r>
            <a:endParaRPr lang="en-US" altLang="zh-TW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857250" lvl="1" indent="-457200">
              <a:buFont typeface="Wingdings" charset="0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籠統標示在參考書目</a:t>
            </a:r>
            <a:r>
              <a:rPr lang="en-US" altLang="zh-TW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X</a:t>
            </a:r>
            <a:endParaRPr lang="en-US" altLang="zh-TW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857250" lvl="1" indent="-457200">
              <a:buFont typeface="Wingdings" charset="0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明白的標示在引用處</a:t>
            </a:r>
            <a:r>
              <a:rPr lang="zh-TW" altLang="en-US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</a:t>
            </a:r>
            <a:endParaRPr lang="en-US" altLang="zh-TW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  <a:sym typeface="Wingdings" charset="0"/>
            </a:endParaRPr>
          </a:p>
          <a:p>
            <a:pPr marL="857250" lvl="1" indent="-457200">
              <a:buFont typeface="Wingdings" charset="0"/>
              <a:buChar char="Ø"/>
            </a:pPr>
            <a:endParaRPr lang="en-US" altLang="zh-TW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  <a:sym typeface="Wingdings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是否有引用出處</a:t>
            </a:r>
            <a:r>
              <a:rPr lang="zh-TW" altLang="en-US" sz="2800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實際上</a:t>
            </a:r>
            <a:r>
              <a:rPr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會影響構成合理使用的</a:t>
            </a:r>
            <a:r>
              <a:rPr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/>
            </a:r>
            <a:br>
              <a:rPr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機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率</a:t>
            </a:r>
            <a:endParaRPr lang="en-US" altLang="zh-TW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endParaRPr lang="zh-TW" altLang="en-US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TW" altLang="en-US" sz="4000">
                <a:latin typeface="微軟正黑體" charset="0"/>
                <a:ea typeface="微軟正黑體" charset="0"/>
                <a:cs typeface="微軟正黑體" charset="0"/>
              </a:rPr>
              <a:t>著作權法</a:t>
            </a:r>
            <a:r>
              <a:rPr lang="en-US" altLang="zh-TW" sz="4000">
                <a:latin typeface="微軟正黑體" charset="0"/>
                <a:ea typeface="微軟正黑體" charset="0"/>
                <a:cs typeface="微軟正黑體" charset="0"/>
              </a:rPr>
              <a:t>§64</a:t>
            </a:r>
            <a:endParaRPr lang="zh-TW" altLang="en-US" sz="4000"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23</a:t>
            </a:fld>
            <a:endParaRPr lang="fr-FR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23</a:t>
            </a:fld>
            <a:endParaRPr lang="fr-FR" altLang="zh-TW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41290"/>
            <a:ext cx="8229600" cy="1081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latin typeface="微軟正黑體" pitchFamily="34" charset="-120"/>
                <a:ea typeface="微軟正黑體" pitchFamily="34" charset="-120"/>
              </a:rPr>
              <a:t>怎樣的利用才是「合理範圍」？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smtClean="0">
                <a:latin typeface="微軟正黑體" pitchFamily="34" charset="-120"/>
                <a:ea typeface="微軟正黑體" pitchFamily="34" charset="-120"/>
              </a:rPr>
              <a:t>著作權法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</a:rPr>
              <a:t>§65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mtClean="0">
                <a:latin typeface="微軟正黑體" pitchFamily="34" charset="-120"/>
                <a:ea typeface="微軟正黑體" pitchFamily="34" charset="-120"/>
              </a:rPr>
            </a:br>
            <a:endParaRPr lang="fr-FR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950915"/>
            <a:ext cx="854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468313" y="3275014"/>
            <a:ext cx="1943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是否涉及商業性</a:t>
            </a: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2700338" y="3275014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事實性</a:t>
            </a: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v.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創意性</a:t>
            </a:r>
          </a:p>
        </p:txBody>
      </p:sp>
      <p:sp>
        <p:nvSpPr>
          <p:cNvPr id="10" name="文字方塊 7"/>
          <p:cNvSpPr txBox="1">
            <a:spLocks noChangeArrowheads="1"/>
          </p:cNvSpPr>
          <p:nvPr/>
        </p:nvSpPr>
        <p:spPr bwMode="auto">
          <a:xfrm>
            <a:off x="4716463" y="3275015"/>
            <a:ext cx="1943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多</a:t>
            </a:r>
            <a:r>
              <a:rPr lang="en-US" altLang="zh-TW" dirty="0">
                <a:solidFill>
                  <a:srgbClr val="000000"/>
                </a:solidFill>
                <a:latin typeface="+mn-ea"/>
                <a:ea typeface="+mn-ea"/>
              </a:rPr>
              <a:t> v. </a:t>
            </a:r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少</a:t>
            </a:r>
            <a:endParaRPr lang="en-US" altLang="zh-TW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是否為精華</a:t>
            </a:r>
          </a:p>
        </p:txBody>
      </p:sp>
      <p:sp>
        <p:nvSpPr>
          <p:cNvPr id="11" name="文字方塊 8"/>
          <p:cNvSpPr txBox="1">
            <a:spLocks noChangeArrowheads="1"/>
          </p:cNvSpPr>
          <p:nvPr/>
        </p:nvSpPr>
        <p:spPr bwMode="auto">
          <a:xfrm>
            <a:off x="6804029" y="3275014"/>
            <a:ext cx="204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+mn-ea"/>
                <a:ea typeface="+mn-ea"/>
              </a:rPr>
              <a:t>讓著作人少賺錢</a:t>
            </a:r>
          </a:p>
        </p:txBody>
      </p:sp>
    </p:spTree>
    <p:extLst>
      <p:ext uri="{BB962C8B-B14F-4D97-AF65-F5344CB8AC3E}">
        <p14:creationId xmlns:p14="http://schemas.microsoft.com/office/powerpoint/2010/main" val="33601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24</a:t>
            </a:fld>
            <a:endParaRPr lang="fr-FR" altLang="zh-TW"/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609600" y="1788046"/>
            <a:ext cx="8362950" cy="28803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您製作了一份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>PPT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，內容包含從網路上搜尋到的精緻圖片數張，請問下列各種利用方式的</a:t>
            </a:r>
            <a:r>
              <a:rPr lang="zh-TW" altLang="en-US" sz="2000" dirty="0" smtClean="0">
                <a:solidFill>
                  <a:srgbClr val="7030A0"/>
                </a:solidFill>
                <a:latin typeface="+mn-ea"/>
                <a:ea typeface="+mn-ea"/>
              </a:rPr>
              <a:t>風險高低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？</a:t>
            </a:r>
            <a:endParaRPr lang="en-US" altLang="zh-TW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、印成紙本發給課堂上的同學？</a:t>
            </a:r>
            <a:r>
              <a:rPr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低度</a:t>
            </a:r>
            <a:endParaRPr lang="en-US" altLang="zh-TW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、將檔案上傳至有鎖帳密的網路平台，供修課同學利用</a:t>
            </a: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？</a:t>
            </a:r>
            <a:r>
              <a:rPr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中度</a:t>
            </a:r>
            <a:endParaRPr lang="en-US" altLang="zh-TW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、將檔案上傳至開放的網路平台</a:t>
            </a: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？</a:t>
            </a:r>
            <a:r>
              <a:rPr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高度</a:t>
            </a:r>
            <a:endParaRPr lang="en-US" altLang="zh-TW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、收錄後出版販售</a:t>
            </a: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？</a:t>
            </a:r>
            <a:r>
              <a:rPr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極高度</a:t>
            </a:r>
            <a:endParaRPr lang="en-US" altLang="zh-TW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609600" y="411163"/>
            <a:ext cx="8229600" cy="857250"/>
          </a:xfrm>
        </p:spPr>
        <p:txBody>
          <a:bodyPr/>
          <a:lstStyle/>
          <a:p>
            <a:r>
              <a:rPr lang="zh-TW" altLang="en-US" sz="3200" dirty="0" smtClean="0">
                <a:latin typeface="+mn-ea"/>
                <a:ea typeface="+mn-ea"/>
              </a:rPr>
              <a:t>判斷風險，再行利用</a:t>
            </a: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4457700" y="4919663"/>
            <a:ext cx="533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100" b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新細明體" charset="0"/>
              </a:defRPr>
            </a:lvl9pPr>
          </a:lstStyle>
          <a:p>
            <a:pPr eaLnBrk="1" hangingPunct="1"/>
            <a:fld id="{75C03827-FA00-4223-8251-5C219752CB17}" type="slidenum">
              <a:rPr kumimoji="0" lang="fr-CA" altLang="zh-TW" smtClean="0">
                <a:solidFill>
                  <a:prstClr val="white"/>
                </a:solidFill>
              </a:rPr>
              <a:pPr eaLnBrk="1" hangingPunct="1"/>
              <a:t>24</a:t>
            </a:fld>
            <a:endParaRPr kumimoji="0" lang="fr-CA" altLang="zh-TW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25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3600" dirty="0" smtClean="0">
                <a:latin typeface="+mn-ea"/>
                <a:ea typeface="+mn-ea"/>
              </a:rPr>
              <a:t>風險來自於</a:t>
            </a:r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25</a:t>
            </a:fld>
            <a:endParaRPr lang="fr-FR" altLang="zh-TW"/>
          </a:p>
        </p:txBody>
      </p:sp>
      <p:graphicFrame>
        <p:nvGraphicFramePr>
          <p:cNvPr id="7" name="資料庫圖表 8"/>
          <p:cNvGraphicFramePr/>
          <p:nvPr>
            <p:extLst>
              <p:ext uri="{D42A27DB-BD31-4B8C-83A1-F6EECF244321}">
                <p14:modId xmlns:p14="http://schemas.microsoft.com/office/powerpoint/2010/main" val="2635707156"/>
              </p:ext>
            </p:extLst>
          </p:nvPr>
        </p:nvGraphicFramePr>
        <p:xfrm>
          <a:off x="1547664" y="1635647"/>
          <a:ext cx="6096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2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1573" y="4745385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26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728811"/>
          </a:xfrm>
        </p:spPr>
        <p:txBody>
          <a:bodyPr/>
          <a:lstStyle/>
          <a:p>
            <a:r>
              <a:rPr lang="zh-TW" altLang="en-US" sz="3200" dirty="0" smtClean="0">
                <a:latin typeface="+mn-ea"/>
                <a:ea typeface="+mn-ea"/>
              </a:rPr>
              <a:t>製作數位教材時，至少要注意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39775" y="1635646"/>
            <a:ext cx="7662863" cy="3384376"/>
          </a:xfrm>
        </p:spPr>
        <p:txBody>
          <a:bodyPr/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避免整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份教材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大比例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的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摘錄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特定來源</a:t>
            </a:r>
            <a:endParaRPr lang="en-US" altLang="zh-TW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了解資料的來源，優先使用權利狀態清楚的素材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rgbClr val="7030A0"/>
                </a:solidFill>
                <a:latin typeface="+mn-ea"/>
                <a:ea typeface="+mn-ea"/>
              </a:rPr>
              <a:t>Google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什麼都有，已在網路上流通的不代表隨便取用沒問題</a:t>
            </a:r>
            <a:endParaRPr lang="en-US" altLang="zh-TW" sz="1600" dirty="0">
              <a:solidFill>
                <a:srgbClr val="7030A0"/>
              </a:solidFill>
              <a:latin typeface="+mn-ea"/>
              <a:ea typeface="+mn-ea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確實引註出處與標示作者姓名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心血結晶我做的，「我」變成了「來自網路」，</a:t>
            </a:r>
            <a:r>
              <a:rPr lang="en-US" altLang="zh-TW" sz="1600" dirty="0" smtClean="0">
                <a:solidFill>
                  <a:srgbClr val="7030A0"/>
                </a:solidFill>
                <a:latin typeface="+mn-ea"/>
                <a:ea typeface="+mn-ea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好生氣、好傷心</a:t>
            </a:r>
            <a:endParaRPr lang="en-US" altLang="zh-TW" sz="1600" dirty="0" smtClean="0">
              <a:solidFill>
                <a:srgbClr val="7030A0"/>
              </a:solidFill>
              <a:latin typeface="+mn-ea"/>
              <a:ea typeface="+mn-ea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實際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授課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版、上網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版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的內容</a:t>
            </a: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可稍作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區別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前者內容可較豐富，後者可考慮過濾掉可能會有爭議的圖片</a:t>
            </a:r>
            <a:endParaRPr lang="en-US" altLang="zh-TW" sz="1600" dirty="0" smtClean="0">
              <a:solidFill>
                <a:srgbClr val="7030A0"/>
              </a:solidFill>
              <a:latin typeface="+mn-ea"/>
              <a:ea typeface="+mn-ea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000" dirty="0">
                <a:solidFill>
                  <a:schemeClr val="tx1"/>
                </a:solidFill>
                <a:latin typeface="+mn-ea"/>
                <a:ea typeface="+mn-ea"/>
              </a:rPr>
              <a:t>單純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張貼連結，法律風險極低</a:t>
            </a:r>
            <a:endParaRPr lang="en-US" altLang="zh-TW" sz="20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6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8457"/>
            <a:ext cx="4680520" cy="3510390"/>
          </a:xfr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2440" y="4795480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27</a:t>
            </a:fld>
            <a:endParaRPr lang="fr-FR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95736" y="4121873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本張投影片</a:t>
            </a:r>
            <a:r>
              <a:rPr lang="zh-TW" altLang="en-US" sz="1400" dirty="0" smtClean="0"/>
              <a:t>來源</a:t>
            </a:r>
            <a:r>
              <a:rPr lang="zh-TW" altLang="en-US" sz="1400" dirty="0" smtClean="0">
                <a:latin typeface="新細明體"/>
                <a:ea typeface="新細明體"/>
              </a:rPr>
              <a:t>：</a:t>
            </a:r>
            <a:r>
              <a:rPr lang="zh-TW" altLang="en-US" sz="1400" dirty="0" smtClean="0"/>
              <a:t>李佳樺，</a:t>
            </a:r>
            <a:r>
              <a:rPr lang="en-US" altLang="zh-TW" sz="1400" dirty="0"/>
              <a:t> </a:t>
            </a:r>
            <a:r>
              <a:rPr lang="en-US" altLang="zh-TW" sz="1400" dirty="0" smtClean="0">
                <a:hlinkClick r:id="rId3"/>
              </a:rPr>
              <a:t>CC BY 4.0</a:t>
            </a:r>
            <a:r>
              <a:rPr lang="en-US" altLang="zh-TW" sz="1400" dirty="0"/>
              <a:t> </a:t>
            </a:r>
            <a:r>
              <a:rPr lang="zh-TW" altLang="en-US" sz="1400" dirty="0" smtClean="0"/>
              <a:t>，</a:t>
            </a:r>
            <a:r>
              <a:rPr lang="zh-TW" altLang="en-US" sz="1400" dirty="0" smtClean="0">
                <a:hlinkClick r:id="rId4"/>
              </a:rPr>
              <a:t>台灣創用</a:t>
            </a:r>
            <a:r>
              <a:rPr lang="en-US" altLang="zh-TW" sz="1400" dirty="0" smtClean="0">
                <a:hlinkClick r:id="rId4"/>
              </a:rPr>
              <a:t>CC</a:t>
            </a:r>
            <a:r>
              <a:rPr lang="zh-TW" altLang="en-US" sz="1400" dirty="0" smtClean="0">
                <a:hlinkClick r:id="rId4"/>
              </a:rPr>
              <a:t>臉書專頁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657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7649"/>
            <a:ext cx="3456384" cy="2218648"/>
          </a:xfr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2440" y="4795480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28</a:t>
            </a:fld>
            <a:endParaRPr lang="fr-FR" altLang="zh-TW" dirty="0"/>
          </a:p>
        </p:txBody>
      </p:sp>
      <p:cxnSp>
        <p:nvCxnSpPr>
          <p:cNvPr id="3" name="直線單箭頭接點 2"/>
          <p:cNvCxnSpPr/>
          <p:nvPr/>
        </p:nvCxnSpPr>
        <p:spPr>
          <a:xfrm>
            <a:off x="4239663" y="2866297"/>
            <a:ext cx="648072" cy="432048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107504" y="0"/>
            <a:ext cx="4608512" cy="3507854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004048" y="2882846"/>
            <a:ext cx="4032449" cy="1015663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我直接拿來用在自己的報告中，又將報告上傳到網路上，涉及那些權利？要不要取得對方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的同意？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03648" y="3603723"/>
            <a:ext cx="222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上一張投影片是別人的作品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5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何謂授權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授什麼「權」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</a:t>
            </a:fld>
            <a:endParaRPr lang="fr-FR" altLang="zh-TW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19858836"/>
              </p:ext>
            </p:extLst>
          </p:nvPr>
        </p:nvGraphicFramePr>
        <p:xfrm>
          <a:off x="429283" y="1851670"/>
          <a:ext cx="814724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0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29</a:t>
            </a:fld>
            <a:endParaRPr lang="fr-FR" altLang="zh-TW"/>
          </a:p>
        </p:txBody>
      </p:sp>
      <p:sp>
        <p:nvSpPr>
          <p:cNvPr id="7" name="標題 4"/>
          <p:cNvSpPr>
            <a:spLocks noGrp="1"/>
          </p:cNvSpPr>
          <p:nvPr>
            <p:ph type="ctrTitle"/>
          </p:nvPr>
        </p:nvSpPr>
        <p:spPr>
          <a:xfrm>
            <a:off x="467544" y="1131590"/>
            <a:ext cx="8228013" cy="1445419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創用</a:t>
            </a:r>
            <a:r>
              <a:rPr lang="en-US" altLang="zh-TW" dirty="0" smtClean="0">
                <a:latin typeface="+mn-lt"/>
                <a:ea typeface="+mn-ea"/>
              </a:rPr>
              <a:t>CC</a:t>
            </a:r>
            <a:endParaRPr lang="zh-TW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35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30</a:t>
            </a:fld>
            <a:endParaRPr lang="fr-FR" altLang="zh-TW"/>
          </a:p>
        </p:txBody>
      </p:sp>
      <p:sp>
        <p:nvSpPr>
          <p:cNvPr id="6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644008" y="1347614"/>
            <a:ext cx="3767137" cy="627062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一種著作權</a:t>
            </a:r>
            <a:r>
              <a:rPr lang="zh-TW" altLang="en-US" sz="2400" dirty="0">
                <a:solidFill>
                  <a:srgbClr val="7030A0"/>
                </a:solidFill>
                <a:latin typeface="+mn-ea"/>
                <a:ea typeface="+mn-ea"/>
              </a:rPr>
              <a:t>授權</a:t>
            </a: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方式</a:t>
            </a:r>
            <a:endParaRPr lang="en-US" altLang="zh-TW" sz="2400" dirty="0" smtClean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644008" y="2283718"/>
            <a:ext cx="3767137" cy="639762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一種</a:t>
            </a:r>
            <a:r>
              <a:rPr lang="zh-TW" altLang="en-US" sz="2400" dirty="0" smtClean="0">
                <a:solidFill>
                  <a:srgbClr val="7030A0"/>
                </a:solidFill>
                <a:latin typeface="+mn-ea"/>
                <a:ea typeface="+mn-ea"/>
              </a:rPr>
              <a:t>定型化契約範本</a:t>
            </a:r>
            <a:endParaRPr lang="zh-TW" altLang="en-US" sz="24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8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3768725" cy="3162300"/>
          </a:xfrm>
        </p:spPr>
      </p:pic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30</a:t>
            </a:fld>
            <a:endParaRPr lang="fr-FR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1475656" y="42564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Yamashita </a:t>
            </a:r>
            <a:r>
              <a:rPr lang="en-US" altLang="zh-TW" sz="1200" dirty="0" err="1" smtClean="0"/>
              <a:t>Yohei</a:t>
            </a:r>
            <a:r>
              <a:rPr lang="zh-TW" altLang="en-US" sz="1200" dirty="0" smtClean="0"/>
              <a:t>，</a:t>
            </a:r>
            <a:r>
              <a:rPr lang="en-US" altLang="zh-TW" sz="1200" dirty="0" smtClean="0">
                <a:hlinkClick r:id="rId3"/>
              </a:rPr>
              <a:t>CC BY 2.0</a:t>
            </a:r>
            <a:br>
              <a:rPr lang="en-US" altLang="zh-TW" sz="1200" dirty="0" smtClean="0">
                <a:hlinkClick r:id="rId3"/>
              </a:rPr>
            </a:br>
            <a:r>
              <a:rPr lang="en-US" altLang="zh-TW" sz="1200" dirty="0" smtClean="0">
                <a:hlinkClick r:id="rId4"/>
              </a:rPr>
              <a:t>Flickr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42296" y="314781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  <a:ea typeface="+mn-ea"/>
              </a:rPr>
              <a:t> 由作者</a:t>
            </a:r>
            <a:r>
              <a:rPr lang="zh-TW" altLang="en-US" sz="2400" dirty="0" smtClean="0">
                <a:solidFill>
                  <a:schemeClr val="accent6"/>
                </a:solidFill>
                <a:latin typeface="+mn-ea"/>
                <a:ea typeface="+mn-ea"/>
              </a:rPr>
              <a:t>自行決定</a:t>
            </a:r>
            <a:r>
              <a:rPr lang="zh-TW" altLang="en-US" sz="2400" dirty="0" smtClean="0">
                <a:latin typeface="+mn-ea"/>
                <a:ea typeface="+mn-ea"/>
              </a:rPr>
              <a:t>是否採用</a:t>
            </a:r>
            <a:endParaRPr lang="zh-TW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0C09A1A2-8C1F-C546-8A39-4D9F4BA0AEAA}" type="slidenum">
              <a:rPr kumimoji="0" lang="fr-CA" altLang="zh-TW" sz="1100">
                <a:solidFill>
                  <a:schemeClr val="bg1"/>
                </a:solidFill>
              </a:rPr>
              <a:pPr/>
              <a:t>31</a:t>
            </a:fld>
            <a:endParaRPr kumimoji="0" lang="fr-CA" altLang="zh-TW" sz="1100">
              <a:solidFill>
                <a:schemeClr val="bg1"/>
              </a:solidFill>
            </a:endParaRPr>
          </a:p>
        </p:txBody>
      </p:sp>
      <p:sp>
        <p:nvSpPr>
          <p:cNvPr id="102401" name="標題 1"/>
          <p:cNvSpPr>
            <a:spLocks noGrp="1"/>
          </p:cNvSpPr>
          <p:nvPr>
            <p:ph type="title" idx="4294967295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pPr eaLnBrk="1" hangingPunct="1"/>
            <a:r>
              <a:rPr kumimoji="0" lang="zh-TW" altLang="en-US" sz="3200" dirty="0" smtClean="0">
                <a:latin typeface="微軟正黑體" charset="0"/>
                <a:ea typeface="微軟正黑體" charset="0"/>
                <a:cs typeface="微軟正黑體" charset="0"/>
              </a:rPr>
              <a:t>一般著作權宣告</a:t>
            </a:r>
            <a:endParaRPr kumimoji="0" lang="zh-TW" altLang="en-US" sz="3200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4294967295"/>
          </p:nvPr>
        </p:nvSpPr>
        <p:spPr>
          <a:xfrm>
            <a:off x="323529" y="1131590"/>
            <a:ext cx="8424936" cy="374441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030A0"/>
              </a:buClr>
              <a:buNone/>
            </a:pP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利用人：必須得到著作權人明示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的</a:t>
            </a:r>
            <a:r>
              <a:rPr kumimoji="0" lang="zh-TW" altLang="en-US" sz="2400" b="1" dirty="0" smtClean="0">
                <a:solidFill>
                  <a:srgbClr val="00B0F0"/>
                </a:solidFill>
                <a:latin typeface="微軟正黑體" charset="0"/>
                <a:ea typeface="微軟正黑體" charset="0"/>
                <a:cs typeface="微軟正黑體" charset="0"/>
              </a:rPr>
              <a:t>授權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或</a:t>
            </a:r>
            <a:r>
              <a:rPr kumimoji="0" lang="zh-TW" altLang="en-US" sz="2400" b="1" dirty="0">
                <a:solidFill>
                  <a:srgbClr val="00B0F0"/>
                </a:solidFill>
                <a:latin typeface="微軟正黑體" charset="0"/>
                <a:ea typeface="微軟正黑體" charset="0"/>
                <a:cs typeface="微軟正黑體" charset="0"/>
              </a:rPr>
              <a:t>讓與</a:t>
            </a:r>
            <a:r>
              <a:rPr kumimoji="0" lang="zh-TW" altLang="en-US" sz="2400" u="sng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著作財產權</a:t>
            </a:r>
            <a:r>
              <a:rPr kumimoji="0" lang="en-US" altLang="zh-TW" sz="2400" u="sng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400" u="sng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          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之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全部或一部。</a:t>
            </a:r>
            <a:endParaRPr kumimoji="0" lang="en-US" altLang="zh-TW" sz="2400" dirty="0">
              <a:solidFill>
                <a:schemeClr val="tx1"/>
              </a:solidFill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kumimoji="0" lang="zh-TW" altLang="en-US" sz="2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限制時間、地域、</a:t>
            </a:r>
            <a:r>
              <a:rPr kumimoji="0" lang="zh-TW" altLang="en-US" sz="2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類型</a:t>
            </a:r>
            <a:endParaRPr kumimoji="0" lang="en-US" altLang="zh-TW" sz="2600" b="1" dirty="0" smtClean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kumimoji="0" lang="en-US" altLang="zh-TW" sz="2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030A0"/>
              </a:buClr>
              <a:buFont typeface="Wingdings" charset="0"/>
              <a:buAutoNum type="circleNumWdWhitePlain"/>
            </a:pP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著作權所有，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除獲得授權</a:t>
            </a: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，否則請勿轉載</a:t>
            </a:r>
          </a:p>
          <a:p>
            <a:pPr lvl="1" eaLnBrk="1" hangingPunct="1">
              <a:lnSpc>
                <a:spcPct val="90000"/>
              </a:lnSpc>
              <a:buClr>
                <a:srgbClr val="7030A0"/>
              </a:buClr>
              <a:buFont typeface="Wingdings" charset="0"/>
              <a:buAutoNum type="circleNumWdWhitePlain"/>
            </a:pPr>
            <a:r>
              <a:rPr kumimoji="0"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著作權</a:t>
            </a: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所有，僅供教育使用</a:t>
            </a:r>
            <a:endParaRPr kumimoji="0"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030A0"/>
              </a:buClr>
              <a:buFont typeface="Wingdings" charset="0"/>
              <a:buAutoNum type="circleNumWdWhitePlain"/>
            </a:pP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改作權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-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繁體</a:t>
            </a: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中文獨家授權版，僅限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台灣地區</a:t>
            </a: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販售</a:t>
            </a:r>
            <a:endParaRPr kumimoji="0"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030A0"/>
              </a:buClr>
              <a:buFont typeface="Wingdings" charset="0"/>
              <a:buAutoNum type="circleNumWdWhitePlain"/>
            </a:pP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授權期間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3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年（</a:t>
            </a:r>
            <a:r>
              <a:rPr kumimoji="0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專屬授權</a:t>
            </a:r>
            <a:r>
              <a:rPr kumimoji="0"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）</a:t>
            </a:r>
            <a:endParaRPr kumimoji="0"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內容版面配置區 5"/>
          <p:cNvSpPr>
            <a:spLocks noGrp="1"/>
          </p:cNvSpPr>
          <p:nvPr>
            <p:ph idx="1"/>
          </p:nvPr>
        </p:nvSpPr>
        <p:spPr>
          <a:xfrm>
            <a:off x="611560" y="1923679"/>
            <a:ext cx="7992888" cy="2664296"/>
          </a:xfrm>
        </p:spPr>
        <p:txBody>
          <a:bodyPr/>
          <a:lstStyle/>
          <a:p>
            <a:pPr marL="514350" indent="-514350" eaLnBrk="1" hangingPunct="1">
              <a:buClrTx/>
              <a:buFont typeface="Calibri" charset="0"/>
              <a:buAutoNum type="arabicPeriod"/>
            </a:pP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特色：著作權人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預先設定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授權的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條件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，主動分</a:t>
            </a:r>
            <a:r>
              <a:rPr kumimoji="0" lang="en-US" altLang="zh-TW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      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享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給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公眾利用，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毋須另外得到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授權</a:t>
            </a:r>
            <a:endParaRPr kumimoji="0" lang="zh-TW" altLang="en-US" sz="28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514350" indent="-514350" eaLnBrk="1" hangingPunct="1">
              <a:buClrTx/>
              <a:buFont typeface="Calibri" charset="0"/>
              <a:buAutoNum type="arabicPeriod"/>
            </a:pP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性質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新細明體"/>
                <a:ea typeface="新細明體"/>
                <a:cs typeface="微軟正黑體" charset="0"/>
              </a:rPr>
              <a:t>：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一對多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的著作權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授權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契約</a:t>
            </a:r>
            <a: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     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kumimoji="0" lang="zh-TW" altLang="en-US" sz="2000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著作權人</a:t>
            </a:r>
            <a:r>
              <a:rPr kumimoji="0" lang="en-US" altLang="zh-TW" sz="20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kumimoji="0" lang="zh-TW" altLang="en-US" sz="20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與 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不特定多數</a:t>
            </a:r>
            <a:r>
              <a:rPr kumimoji="0" lang="zh-TW" altLang="en-US" sz="20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的</a:t>
            </a:r>
            <a:r>
              <a:rPr kumimoji="0" lang="zh-TW" altLang="en-US" sz="2000" u="sng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利用人</a:t>
            </a:r>
            <a:r>
              <a:rPr kumimoji="0" lang="zh-TW" altLang="en-US" sz="20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間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en-US" altLang="zh-TW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514350" indent="-514350" eaLnBrk="1" hangingPunct="1"/>
            <a:endParaRPr kumimoji="0" lang="zh-TW" altLang="en-US" dirty="0">
              <a:latin typeface="Calibri" charset="0"/>
            </a:endParaRPr>
          </a:p>
        </p:txBody>
      </p:sp>
      <p:sp>
        <p:nvSpPr>
          <p:cNvPr id="103426" name="標題 4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713011"/>
          </a:xfrm>
        </p:spPr>
        <p:txBody>
          <a:bodyPr/>
          <a:lstStyle/>
          <a:p>
            <a:pPr eaLnBrk="1" hangingPunct="1"/>
            <a:r>
              <a:rPr kumimoji="0" lang="zh-TW" altLang="en-US" sz="3600" dirty="0">
                <a:latin typeface="Times New Roman" charset="0"/>
                <a:ea typeface="微軟正黑體" charset="0"/>
                <a:cs typeface="微軟正黑體" charset="0"/>
              </a:rPr>
              <a:t>創用</a:t>
            </a:r>
            <a:r>
              <a:rPr kumimoji="0" lang="en-US" altLang="zh-TW" sz="3600" dirty="0">
                <a:ea typeface="微軟正黑體" charset="0"/>
                <a:cs typeface="微軟正黑體" charset="0"/>
              </a:rPr>
              <a:t>CC</a:t>
            </a:r>
            <a:r>
              <a:rPr kumimoji="0" lang="zh-TW" altLang="en-US" sz="3600" dirty="0">
                <a:latin typeface="Times New Roman" charset="0"/>
                <a:ea typeface="微軟正黑體" charset="0"/>
                <a:cs typeface="微軟正黑體" charset="0"/>
              </a:rPr>
              <a:t>：開放性的公眾授權</a:t>
            </a:r>
            <a:endParaRPr kumimoji="0" lang="zh-TW" altLang="en-US" sz="3600" dirty="0">
              <a:latin typeface="Calibri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32</a:t>
            </a:fld>
            <a:endParaRPr lang="fr-FR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內容版面配置區 1"/>
          <p:cNvSpPr>
            <a:spLocks noGrp="1"/>
          </p:cNvSpPr>
          <p:nvPr>
            <p:ph idx="1"/>
          </p:nvPr>
        </p:nvSpPr>
        <p:spPr>
          <a:xfrm>
            <a:off x="467544" y="1851670"/>
            <a:ext cx="7993136" cy="30241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"/>
            </a:pPr>
            <a:r>
              <a:rPr kumimoji="0" lang="zh-TW" altLang="en-US" sz="28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非專屬授權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：著作權人仍保有著作權</a:t>
            </a:r>
            <a:endParaRPr kumimoji="0" lang="en-US" altLang="zh-TW" sz="28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"/>
            </a:pPr>
            <a:r>
              <a:rPr kumimoji="0" lang="zh-TW" altLang="en-US" sz="28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全球性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：不得限制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地域</a:t>
            </a:r>
            <a:endParaRPr kumimoji="0" lang="en-US" altLang="zh-TW" sz="28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"/>
            </a:pPr>
            <a:r>
              <a:rPr kumimoji="0" lang="zh-TW" altLang="en-US" sz="2800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著作權保護期間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內</a:t>
            </a:r>
            <a:r>
              <a:rPr kumimoji="0" lang="zh-TW" altLang="en-US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：</a:t>
            </a:r>
            <a: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8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保護期間</a:t>
            </a:r>
            <a:r>
              <a:rPr kumimoji="0" lang="zh-TW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charset="0"/>
                <a:ea typeface="微軟正黑體" charset="0"/>
                <a:cs typeface="微軟正黑體" charset="0"/>
              </a:rPr>
              <a:t>屆滿後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，屬於公共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財，利用人無須遵守</a:t>
            </a:r>
            <a:r>
              <a:rPr kumimoji="0" lang="en-US" altLang="zh-TW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CC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條件</a:t>
            </a:r>
            <a:endParaRPr kumimoji="0" lang="zh-TW" altLang="en-US" sz="24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/>
            <a:endParaRPr kumimoji="0" lang="zh-TW" altLang="en-US" dirty="0">
              <a:latin typeface="Calibri" charset="0"/>
            </a:endParaRPr>
          </a:p>
        </p:txBody>
      </p:sp>
      <p:sp>
        <p:nvSpPr>
          <p:cNvPr id="104450" name="標題 2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796131"/>
          </a:xfrm>
        </p:spPr>
        <p:txBody>
          <a:bodyPr/>
          <a:lstStyle/>
          <a:p>
            <a:pPr eaLnBrk="1" hangingPunct="1"/>
            <a:r>
              <a:rPr kumimoji="0" lang="zh-TW" altLang="en-US" sz="3200" dirty="0">
                <a:latin typeface="Times New Roman" charset="0"/>
                <a:ea typeface="微軟正黑體" charset="0"/>
                <a:cs typeface="微軟正黑體" charset="0"/>
              </a:rPr>
              <a:t>創用</a:t>
            </a:r>
            <a:r>
              <a:rPr kumimoji="0" lang="en-US" altLang="zh-TW" sz="3600" dirty="0">
                <a:ea typeface="微軟正黑體" charset="0"/>
                <a:cs typeface="微軟正黑體" charset="0"/>
              </a:rPr>
              <a:t>CC</a:t>
            </a:r>
            <a:r>
              <a:rPr kumimoji="0" lang="zh-TW" altLang="en-US" sz="3200" dirty="0">
                <a:latin typeface="Times New Roman" charset="0"/>
                <a:ea typeface="微軟正黑體" charset="0"/>
                <a:cs typeface="微軟正黑體" charset="0"/>
              </a:rPr>
              <a:t>的授權範圍</a:t>
            </a:r>
            <a:endParaRPr kumimoji="0" lang="zh-TW" altLang="en-US" sz="3200" dirty="0">
              <a:latin typeface="Calibri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33</a:t>
            </a:fld>
            <a:endParaRPr lang="fr-FR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62025"/>
          </a:xfrm>
        </p:spPr>
        <p:txBody>
          <a:bodyPr/>
          <a:lstStyle/>
          <a:p>
            <a:pPr eaLnBrk="1" hangingPunct="1"/>
            <a:r>
              <a:rPr kumimoji="0" lang="en-US" altLang="zh-TW" sz="32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4</a:t>
            </a:r>
            <a:r>
              <a:rPr kumimoji="0" lang="zh-TW" altLang="en-US" sz="32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種</a:t>
            </a:r>
            <a:r>
              <a:rPr kumimoji="0" lang="zh-TW" altLang="en-US" sz="32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核心授權要素</a:t>
            </a:r>
          </a:p>
        </p:txBody>
      </p:sp>
      <p:sp>
        <p:nvSpPr>
          <p:cNvPr id="105475" name="內容版面配置區 1"/>
          <p:cNvSpPr>
            <a:spLocks noGrp="1"/>
          </p:cNvSpPr>
          <p:nvPr>
            <p:ph idx="1"/>
          </p:nvPr>
        </p:nvSpPr>
        <p:spPr>
          <a:xfrm>
            <a:off x="179388" y="1200150"/>
            <a:ext cx="8785225" cy="3856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kumimoji="0" lang="en-US" altLang="zh-TW" sz="28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zh-TW" altLang="en-US" sz="28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en-US" altLang="zh-TW" sz="2800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260600" y="1265238"/>
            <a:ext cx="2146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80" bIns="0" anchor="ctr"/>
          <a:lstStyle/>
          <a:p>
            <a:pPr marL="39688" algn="r" defTabSz="449263">
              <a:buSzPct val="100000"/>
              <a:tabLst>
                <a:tab pos="39688" algn="l"/>
                <a:tab pos="487363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</a:tabLst>
            </a:pPr>
            <a:endParaRPr kumimoji="0" lang="en-US" altLang="zh-TW" sz="1200">
              <a:solidFill>
                <a:srgbClr val="898989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86125" y="1150938"/>
            <a:ext cx="2855913" cy="485775"/>
            <a:chOff x="2070" y="990"/>
            <a:chExt cx="1799" cy="409"/>
          </a:xfrm>
        </p:grpSpPr>
        <p:pic>
          <p:nvPicPr>
            <p:cNvPr id="10549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990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500" name="Rectangle 7"/>
            <p:cNvSpPr>
              <a:spLocks noChangeArrowheads="1"/>
            </p:cNvSpPr>
            <p:nvPr/>
          </p:nvSpPr>
          <p:spPr bwMode="auto">
            <a:xfrm>
              <a:off x="2627" y="1050"/>
              <a:ext cx="69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姓名標示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86125" y="2149475"/>
            <a:ext cx="2855913" cy="487363"/>
            <a:chOff x="2070" y="1805"/>
            <a:chExt cx="1799" cy="409"/>
          </a:xfrm>
        </p:grpSpPr>
        <p:pic>
          <p:nvPicPr>
            <p:cNvPr id="10549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1805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8" name="Rectangle 10"/>
            <p:cNvSpPr>
              <a:spLocks noChangeArrowheads="1"/>
            </p:cNvSpPr>
            <p:nvPr/>
          </p:nvSpPr>
          <p:spPr bwMode="auto">
            <a:xfrm>
              <a:off x="2627" y="1874"/>
              <a:ext cx="69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非商業性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86125" y="3067050"/>
            <a:ext cx="2860675" cy="487363"/>
            <a:chOff x="2070" y="2576"/>
            <a:chExt cx="1802" cy="409"/>
          </a:xfrm>
        </p:grpSpPr>
        <p:pic>
          <p:nvPicPr>
            <p:cNvPr id="105495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2576"/>
              <a:ext cx="180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6" name="Rectangle 13"/>
            <p:cNvSpPr>
              <a:spLocks noChangeArrowheads="1"/>
            </p:cNvSpPr>
            <p:nvPr/>
          </p:nvSpPr>
          <p:spPr bwMode="auto">
            <a:xfrm>
              <a:off x="2628" y="2645"/>
              <a:ext cx="69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禁止改作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86125" y="4040188"/>
            <a:ext cx="2855913" cy="487362"/>
            <a:chOff x="2070" y="3394"/>
            <a:chExt cx="1799" cy="409"/>
          </a:xfrm>
        </p:grpSpPr>
        <p:pic>
          <p:nvPicPr>
            <p:cNvPr id="105493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3394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4" name="Rectangle 16"/>
            <p:cNvSpPr>
              <a:spLocks noChangeArrowheads="1"/>
            </p:cNvSpPr>
            <p:nvPr/>
          </p:nvSpPr>
          <p:spPr bwMode="auto">
            <a:xfrm>
              <a:off x="2467" y="3462"/>
              <a:ext cx="102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相同方式分享</a:t>
              </a:r>
            </a:p>
          </p:txBody>
        </p:sp>
      </p:grpSp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1795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543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0179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5485" name="文字方塊 1"/>
          <p:cNvSpPr txBox="1">
            <a:spLocks noChangeArrowheads="1"/>
          </p:cNvSpPr>
          <p:nvPr/>
        </p:nvSpPr>
        <p:spPr bwMode="auto">
          <a:xfrm>
            <a:off x="4375150" y="1636713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 dirty="0">
                <a:solidFill>
                  <a:srgbClr val="7030A0"/>
                </a:solidFill>
              </a:rPr>
              <a:t>Attribution</a:t>
            </a:r>
            <a:r>
              <a:rPr kumimoji="0" lang="zh-TW" altLang="en-US" sz="1800" dirty="0">
                <a:solidFill>
                  <a:srgbClr val="7030A0"/>
                </a:solidFill>
              </a:rPr>
              <a:t>、</a:t>
            </a:r>
            <a:r>
              <a:rPr kumimoji="0" lang="en-US" altLang="zh-TW" sz="1800" dirty="0">
                <a:solidFill>
                  <a:srgbClr val="7030A0"/>
                </a:solidFill>
              </a:rPr>
              <a:t>BY</a:t>
            </a:r>
            <a:endParaRPr kumimoji="0"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05486" name="文字方塊 2"/>
          <p:cNvSpPr txBox="1">
            <a:spLocks noChangeArrowheads="1"/>
          </p:cNvSpPr>
          <p:nvPr/>
        </p:nvSpPr>
        <p:spPr bwMode="auto">
          <a:xfrm>
            <a:off x="3916363" y="2636838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 dirty="0">
                <a:solidFill>
                  <a:srgbClr val="7030A0"/>
                </a:solidFill>
              </a:rPr>
              <a:t>Noncommercial</a:t>
            </a:r>
            <a:r>
              <a:rPr kumimoji="0" lang="zh-TW" altLang="en-US" sz="1800" dirty="0">
                <a:solidFill>
                  <a:srgbClr val="7030A0"/>
                </a:solidFill>
              </a:rPr>
              <a:t>、</a:t>
            </a:r>
            <a:r>
              <a:rPr kumimoji="0" lang="en-US" altLang="zh-TW" sz="1800" dirty="0">
                <a:solidFill>
                  <a:srgbClr val="7030A0"/>
                </a:solidFill>
              </a:rPr>
              <a:t>NC</a:t>
            </a:r>
            <a:endParaRPr kumimoji="0"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05487" name="文字方塊 4"/>
          <p:cNvSpPr txBox="1">
            <a:spLocks noChangeArrowheads="1"/>
          </p:cNvSpPr>
          <p:nvPr/>
        </p:nvSpPr>
        <p:spPr bwMode="auto">
          <a:xfrm>
            <a:off x="4140200" y="3511550"/>
            <a:ext cx="197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 dirty="0">
                <a:solidFill>
                  <a:srgbClr val="7030A0"/>
                </a:solidFill>
              </a:rPr>
              <a:t>No Derivative</a:t>
            </a:r>
            <a:r>
              <a:rPr kumimoji="0" lang="zh-TW" altLang="en-US" sz="1800" dirty="0">
                <a:solidFill>
                  <a:srgbClr val="7030A0"/>
                </a:solidFill>
              </a:rPr>
              <a:t>、</a:t>
            </a:r>
            <a:r>
              <a:rPr kumimoji="0" lang="en-US" altLang="zh-TW" sz="1800" dirty="0">
                <a:solidFill>
                  <a:srgbClr val="7030A0"/>
                </a:solidFill>
              </a:rPr>
              <a:t>ND</a:t>
            </a:r>
            <a:endParaRPr kumimoji="0"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05488" name="文字方塊 6"/>
          <p:cNvSpPr txBox="1">
            <a:spLocks noChangeArrowheads="1"/>
          </p:cNvSpPr>
          <p:nvPr/>
        </p:nvSpPr>
        <p:spPr bwMode="auto">
          <a:xfrm>
            <a:off x="4430713" y="4527550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 dirty="0">
                <a:solidFill>
                  <a:srgbClr val="7030A0"/>
                </a:solidFill>
              </a:rPr>
              <a:t>Share Alike</a:t>
            </a:r>
            <a:r>
              <a:rPr kumimoji="0" lang="zh-TW" altLang="en-US" sz="1800" dirty="0">
                <a:solidFill>
                  <a:srgbClr val="7030A0"/>
                </a:solidFill>
              </a:rPr>
              <a:t>、</a:t>
            </a:r>
            <a:r>
              <a:rPr kumimoji="0" lang="en-US" altLang="zh-TW" sz="1800" dirty="0">
                <a:solidFill>
                  <a:srgbClr val="7030A0"/>
                </a:solidFill>
              </a:rPr>
              <a:t>SA</a:t>
            </a:r>
            <a:endParaRPr kumimoji="0"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60432" y="4760119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34</a:t>
            </a:fld>
            <a:endParaRPr lang="fr-FR" altLang="zh-TW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35</a:t>
            </a:fld>
            <a:endParaRPr lang="fr-FR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29753"/>
            <a:ext cx="8229600" cy="644649"/>
          </a:xfrm>
        </p:spPr>
        <p:txBody>
          <a:bodyPr/>
          <a:lstStyle/>
          <a:p>
            <a:r>
              <a:rPr lang="zh-TW" altLang="en-US" sz="2800" dirty="0" smtClean="0">
                <a:latin typeface="+mn-ea"/>
                <a:ea typeface="+mn-ea"/>
              </a:rPr>
              <a:t>小說明：</a:t>
            </a:r>
            <a:r>
              <a:rPr lang="en-US" altLang="zh-TW" sz="2800" dirty="0" smtClean="0">
                <a:latin typeface="+mn-ea"/>
                <a:ea typeface="+mn-ea"/>
              </a:rPr>
              <a:t>【</a:t>
            </a:r>
            <a:r>
              <a:rPr lang="zh-TW" altLang="en-US" sz="2800" dirty="0" smtClean="0">
                <a:latin typeface="+mn-ea"/>
                <a:ea typeface="+mn-ea"/>
              </a:rPr>
              <a:t>姓名標示</a:t>
            </a:r>
            <a:r>
              <a:rPr lang="en-US" altLang="zh-TW" sz="2800" dirty="0" smtClean="0">
                <a:latin typeface="+mn-ea"/>
                <a:ea typeface="+mn-ea"/>
              </a:rPr>
              <a:t>】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419622"/>
            <a:ext cx="8352928" cy="2304256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依據作者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指定的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標示方式，不少素材網站皆會提供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若作者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未指定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，利用時要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適當的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彰顯作者的資訊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作者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姓名</a:t>
            </a:r>
            <a:endParaRPr lang="en-US" altLang="zh-TW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特定的來源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網址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  <a:ea typeface="微軟正黑體"/>
              </a:rPr>
              <a:t>（可用超連結）</a:t>
            </a:r>
            <a:endParaRPr lang="en-US" altLang="zh-TW" dirty="0" smtClean="0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chemeClr val="tx1"/>
                </a:solidFill>
                <a:latin typeface="微軟正黑體"/>
                <a:ea typeface="微軟正黑體"/>
              </a:rPr>
              <a:t>若版面空間充足，建議加上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作者授權方式和條款內容的超連結</a:t>
            </a: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lvl="1" indent="0">
              <a:buClr>
                <a:schemeClr val="bg2">
                  <a:lumMod val="50000"/>
                </a:schemeClr>
              </a:buClr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lang="en-US" altLang="zh-TW" sz="2400" dirty="0" smtClean="0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64212" y="4008040"/>
            <a:ext cx="490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重點：讓其他人可以知道是誰的作品、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            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要連回哪裡可以看到原作品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更多的作品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93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36</a:t>
            </a:fld>
            <a:endParaRPr lang="fr-FR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890699" y="2311654"/>
            <a:ext cx="4175819" cy="6201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>
                <a:latin typeface="+mj-lt"/>
              </a:rPr>
              <a:t>2</a:t>
            </a:r>
            <a:r>
              <a:rPr lang="zh-TW" altLang="en-US" sz="1800" dirty="0" smtClean="0">
                <a:latin typeface="+mj-lt"/>
              </a:rPr>
              <a:t>、</a:t>
            </a:r>
            <a:r>
              <a:rPr lang="en-US" altLang="zh-TW" sz="1800" dirty="0" smtClean="0">
                <a:solidFill>
                  <a:schemeClr val="tx1"/>
                </a:solidFill>
                <a:latin typeface="+mj-lt"/>
                <a:sym typeface="Wingdings 3"/>
              </a:rPr>
              <a:t>CC BY 2.0</a:t>
            </a:r>
            <a:r>
              <a:rPr lang="en-US" altLang="zh-TW" sz="1800" dirty="0">
                <a:latin typeface="+mj-lt"/>
                <a:sym typeface="Wingdings 3"/>
              </a:rPr>
              <a:t> </a:t>
            </a:r>
            <a:r>
              <a:rPr lang="en-US" altLang="zh-TW" sz="1800" dirty="0" smtClean="0">
                <a:sym typeface="Wingdings 3"/>
              </a:rPr>
              <a:t></a:t>
            </a:r>
            <a:r>
              <a:rPr lang="zh-TW" altLang="en-US" sz="1800" dirty="0">
                <a:solidFill>
                  <a:srgbClr val="FF0000"/>
                </a:solidFill>
                <a:latin typeface="+mn-ea"/>
                <a:ea typeface="+mn-ea"/>
              </a:rPr>
              <a:t>作者採用的分享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方式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18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TW" sz="1800" dirty="0" smtClean="0">
                <a:solidFill>
                  <a:srgbClr val="FF0000"/>
                </a:solidFill>
                <a:latin typeface="+mn-ea"/>
                <a:ea typeface="+mn-ea"/>
              </a:rPr>
              <a:t>                          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（超連結）</a:t>
            </a:r>
            <a:r>
              <a:rPr lang="en-US" altLang="zh-TW" dirty="0">
                <a:solidFill>
                  <a:srgbClr val="FF0000"/>
                </a:solidFill>
                <a:sym typeface="Wingdings 3"/>
              </a:rPr>
              <a:t/>
            </a:r>
            <a:br>
              <a:rPr lang="en-US" altLang="zh-TW" dirty="0">
                <a:solidFill>
                  <a:srgbClr val="FF0000"/>
                </a:solidFill>
                <a:sym typeface="Wingdings 3"/>
              </a:rPr>
            </a:br>
            <a:endParaRPr lang="en-US" altLang="zh-TW" dirty="0">
              <a:solidFill>
                <a:srgbClr val="FF0000"/>
              </a:solidFill>
              <a:sym typeface="Wingdings 3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4896"/>
            <a:ext cx="3251200" cy="2625006"/>
          </a:xfrm>
        </p:spPr>
      </p:pic>
      <p:sp>
        <p:nvSpPr>
          <p:cNvPr id="12" name="內容版面配置區 11"/>
          <p:cNvSpPr>
            <a:spLocks noGrp="1"/>
          </p:cNvSpPr>
          <p:nvPr>
            <p:ph sz="half" idx="4294967295"/>
          </p:nvPr>
        </p:nvSpPr>
        <p:spPr>
          <a:xfrm>
            <a:off x="4860032" y="1540604"/>
            <a:ext cx="3767137" cy="4032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</a:rPr>
              <a:t>、</a:t>
            </a:r>
            <a:r>
              <a:rPr lang="en-US" altLang="zh-TW" sz="1800" dirty="0" smtClean="0">
                <a:solidFill>
                  <a:schemeClr val="tx1"/>
                </a:solidFill>
              </a:rPr>
              <a:t>Yamashita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Yohei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sym typeface="Wingdings 3"/>
              </a:rPr>
              <a:t>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作者姓名</a:t>
            </a:r>
            <a:endParaRPr lang="zh-TW" altLang="en-US" sz="1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95636" y="43736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Yamashita </a:t>
            </a:r>
            <a:r>
              <a:rPr lang="en-US" altLang="zh-TW" sz="1200" dirty="0" err="1" smtClean="0"/>
              <a:t>Yohei</a:t>
            </a:r>
            <a:r>
              <a:rPr lang="zh-TW" altLang="en-US" sz="1200" dirty="0" smtClean="0"/>
              <a:t>，</a:t>
            </a:r>
            <a:r>
              <a:rPr lang="en-US" altLang="zh-TW" sz="1200" dirty="0" smtClean="0">
                <a:hlinkClick r:id="rId3"/>
              </a:rPr>
              <a:t>CC BY 2.0</a:t>
            </a:r>
            <a:br>
              <a:rPr lang="en-US" altLang="zh-TW" sz="1200" dirty="0" smtClean="0">
                <a:hlinkClick r:id="rId3"/>
              </a:rPr>
            </a:br>
            <a:r>
              <a:rPr lang="en-US" altLang="zh-TW" sz="1200" dirty="0" smtClean="0">
                <a:hlinkClick r:id="rId4"/>
              </a:rPr>
              <a:t>Flickr</a:t>
            </a:r>
            <a:endParaRPr lang="zh-TW" altLang="en-US" sz="1200" dirty="0"/>
          </a:p>
        </p:txBody>
      </p:sp>
      <p:sp>
        <p:nvSpPr>
          <p:cNvPr id="8" name="橢圓 7"/>
          <p:cNvSpPr/>
          <p:nvPr/>
        </p:nvSpPr>
        <p:spPr>
          <a:xfrm>
            <a:off x="755576" y="4299941"/>
            <a:ext cx="2592288" cy="5354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361904" y="1347614"/>
            <a:ext cx="498128" cy="26776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適當的</a:t>
            </a:r>
            <a:r>
              <a:rPr lang="en-US" altLang="zh-TW" sz="24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sz="2400" dirty="0" smtClean="0">
                <a:latin typeface="+mn-ea"/>
                <a:ea typeface="+mn-ea"/>
              </a:rPr>
              <a:t>姓名標示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90699" y="29317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3</a:t>
            </a:r>
            <a:r>
              <a:rPr lang="zh-TW" altLang="en-US" dirty="0" smtClean="0">
                <a:latin typeface="+mj-lt"/>
              </a:rPr>
              <a:t>、</a:t>
            </a:r>
            <a:r>
              <a:rPr lang="en-US" altLang="zh-TW" dirty="0" smtClean="0">
                <a:latin typeface="+mj-lt"/>
              </a:rPr>
              <a:t>Flickr </a:t>
            </a:r>
            <a:r>
              <a:rPr lang="en-US" altLang="zh-TW" dirty="0" smtClean="0">
                <a:latin typeface="+mj-lt"/>
                <a:sym typeface="Wingdings 3"/>
              </a:rPr>
              <a:t>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  <a:sym typeface="Wingdings 3"/>
              </a:rPr>
              <a:t>來源網址（超連結）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336764" y="4025270"/>
            <a:ext cx="947204" cy="497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62025"/>
          </a:xfrm>
        </p:spPr>
        <p:txBody>
          <a:bodyPr/>
          <a:lstStyle/>
          <a:p>
            <a:pPr eaLnBrk="1" hangingPunct="1"/>
            <a:r>
              <a:rPr kumimoji="0" lang="en-US" altLang="zh-TW" sz="32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4</a:t>
            </a:r>
            <a:r>
              <a:rPr kumimoji="0" lang="zh-TW" altLang="en-US" sz="32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種</a:t>
            </a:r>
            <a:r>
              <a:rPr kumimoji="0" lang="zh-TW" altLang="en-US" sz="32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核心授權要素</a:t>
            </a:r>
          </a:p>
        </p:txBody>
      </p:sp>
      <p:sp>
        <p:nvSpPr>
          <p:cNvPr id="105475" name="內容版面配置區 1"/>
          <p:cNvSpPr>
            <a:spLocks noGrp="1"/>
          </p:cNvSpPr>
          <p:nvPr>
            <p:ph idx="1"/>
          </p:nvPr>
        </p:nvSpPr>
        <p:spPr>
          <a:xfrm>
            <a:off x="179388" y="1200150"/>
            <a:ext cx="8785225" cy="3856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kumimoji="0" lang="en-US" altLang="zh-TW" sz="28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zh-TW" altLang="en-US" sz="2800" dirty="0"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Font typeface="Arial" charset="0"/>
              <a:buNone/>
            </a:pPr>
            <a:endParaRPr kumimoji="0" lang="en-US" altLang="zh-TW" sz="2800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260600" y="1265238"/>
            <a:ext cx="2146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80" bIns="0" anchor="ctr"/>
          <a:lstStyle/>
          <a:p>
            <a:pPr marL="39688" algn="r" defTabSz="449263">
              <a:buSzPct val="100000"/>
              <a:tabLst>
                <a:tab pos="39688" algn="l"/>
                <a:tab pos="487363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</a:tabLst>
            </a:pPr>
            <a:endParaRPr kumimoji="0" lang="en-US" altLang="zh-TW" sz="1200">
              <a:solidFill>
                <a:srgbClr val="898989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86125" y="1150938"/>
            <a:ext cx="2855913" cy="485775"/>
            <a:chOff x="2070" y="990"/>
            <a:chExt cx="1799" cy="409"/>
          </a:xfrm>
        </p:grpSpPr>
        <p:pic>
          <p:nvPicPr>
            <p:cNvPr id="10549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990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500" name="Rectangle 7"/>
            <p:cNvSpPr>
              <a:spLocks noChangeArrowheads="1"/>
            </p:cNvSpPr>
            <p:nvPr/>
          </p:nvSpPr>
          <p:spPr bwMode="auto">
            <a:xfrm>
              <a:off x="2627" y="1050"/>
              <a:ext cx="69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姓名標示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86125" y="2149475"/>
            <a:ext cx="2855913" cy="487363"/>
            <a:chOff x="2070" y="1805"/>
            <a:chExt cx="1799" cy="409"/>
          </a:xfrm>
        </p:grpSpPr>
        <p:pic>
          <p:nvPicPr>
            <p:cNvPr id="10549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1805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8" name="Rectangle 10"/>
            <p:cNvSpPr>
              <a:spLocks noChangeArrowheads="1"/>
            </p:cNvSpPr>
            <p:nvPr/>
          </p:nvSpPr>
          <p:spPr bwMode="auto">
            <a:xfrm>
              <a:off x="2627" y="1874"/>
              <a:ext cx="69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非商業性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86125" y="3067050"/>
            <a:ext cx="2860675" cy="487363"/>
            <a:chOff x="2070" y="2576"/>
            <a:chExt cx="1802" cy="409"/>
          </a:xfrm>
        </p:grpSpPr>
        <p:pic>
          <p:nvPicPr>
            <p:cNvPr id="105495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2576"/>
              <a:ext cx="180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6" name="Rectangle 13"/>
            <p:cNvSpPr>
              <a:spLocks noChangeArrowheads="1"/>
            </p:cNvSpPr>
            <p:nvPr/>
          </p:nvSpPr>
          <p:spPr bwMode="auto">
            <a:xfrm>
              <a:off x="2628" y="2645"/>
              <a:ext cx="69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禁止改作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86125" y="4040188"/>
            <a:ext cx="2855913" cy="487362"/>
            <a:chOff x="2070" y="3394"/>
            <a:chExt cx="1799" cy="409"/>
          </a:xfrm>
        </p:grpSpPr>
        <p:pic>
          <p:nvPicPr>
            <p:cNvPr id="105493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" y="3394"/>
              <a:ext cx="179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5494" name="Rectangle 16"/>
            <p:cNvSpPr>
              <a:spLocks noChangeArrowheads="1"/>
            </p:cNvSpPr>
            <p:nvPr/>
          </p:nvSpPr>
          <p:spPr bwMode="auto">
            <a:xfrm>
              <a:off x="2467" y="3462"/>
              <a:ext cx="102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40680" bIns="0" anchor="ctr">
              <a:spAutoFit/>
            </a:bodyPr>
            <a:lstStyle/>
            <a:p>
              <a:pPr marL="39688" defTabSz="449263">
                <a:buSzPct val="100000"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kumimoji="0" lang="zh-TW" altLang="en-US" sz="2000" dirty="0">
                  <a:solidFill>
                    <a:srgbClr val="FFFFFF"/>
                  </a:solidFill>
                  <a:latin typeface="微軟正黑體" charset="0"/>
                  <a:ea typeface="微軟正黑體" charset="0"/>
                  <a:cs typeface="微軟正黑體" charset="0"/>
                </a:rPr>
                <a:t>相同方式分享</a:t>
              </a:r>
            </a:p>
          </p:txBody>
        </p:sp>
      </p:grpSp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1795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3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543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0179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5485" name="文字方塊 1"/>
          <p:cNvSpPr txBox="1">
            <a:spLocks noChangeArrowheads="1"/>
          </p:cNvSpPr>
          <p:nvPr/>
        </p:nvSpPr>
        <p:spPr bwMode="auto">
          <a:xfrm>
            <a:off x="4375150" y="1636713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>
                <a:solidFill>
                  <a:srgbClr val="7030A0"/>
                </a:solidFill>
              </a:rPr>
              <a:t>Attribution</a:t>
            </a:r>
            <a:r>
              <a:rPr kumimoji="0" lang="zh-TW" altLang="en-US" sz="1800">
                <a:solidFill>
                  <a:srgbClr val="7030A0"/>
                </a:solidFill>
              </a:rPr>
              <a:t>、</a:t>
            </a:r>
            <a:r>
              <a:rPr kumimoji="0" lang="en-US" altLang="zh-TW" sz="1800">
                <a:solidFill>
                  <a:srgbClr val="7030A0"/>
                </a:solidFill>
              </a:rPr>
              <a:t>BY</a:t>
            </a:r>
            <a:endParaRPr kumimoji="0" lang="zh-TW" altLang="en-US" sz="1800">
              <a:solidFill>
                <a:srgbClr val="7030A0"/>
              </a:solidFill>
            </a:endParaRPr>
          </a:p>
        </p:txBody>
      </p:sp>
      <p:sp>
        <p:nvSpPr>
          <p:cNvPr id="105486" name="文字方塊 2"/>
          <p:cNvSpPr txBox="1">
            <a:spLocks noChangeArrowheads="1"/>
          </p:cNvSpPr>
          <p:nvPr/>
        </p:nvSpPr>
        <p:spPr bwMode="auto">
          <a:xfrm>
            <a:off x="3916363" y="2636838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>
                <a:solidFill>
                  <a:srgbClr val="7030A0"/>
                </a:solidFill>
              </a:rPr>
              <a:t>Noncommercial</a:t>
            </a:r>
            <a:r>
              <a:rPr kumimoji="0" lang="zh-TW" altLang="en-US" sz="1800">
                <a:solidFill>
                  <a:srgbClr val="7030A0"/>
                </a:solidFill>
              </a:rPr>
              <a:t>、</a:t>
            </a:r>
            <a:r>
              <a:rPr kumimoji="0" lang="en-US" altLang="zh-TW" sz="1800">
                <a:solidFill>
                  <a:srgbClr val="7030A0"/>
                </a:solidFill>
              </a:rPr>
              <a:t>NC</a:t>
            </a:r>
            <a:endParaRPr kumimoji="0" lang="zh-TW" altLang="en-US" sz="1800">
              <a:solidFill>
                <a:srgbClr val="7030A0"/>
              </a:solidFill>
            </a:endParaRPr>
          </a:p>
        </p:txBody>
      </p:sp>
      <p:sp>
        <p:nvSpPr>
          <p:cNvPr id="105487" name="文字方塊 4"/>
          <p:cNvSpPr txBox="1">
            <a:spLocks noChangeArrowheads="1"/>
          </p:cNvSpPr>
          <p:nvPr/>
        </p:nvSpPr>
        <p:spPr bwMode="auto">
          <a:xfrm>
            <a:off x="4140200" y="3511550"/>
            <a:ext cx="197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 dirty="0">
                <a:solidFill>
                  <a:srgbClr val="7030A0"/>
                </a:solidFill>
              </a:rPr>
              <a:t>No Derivative</a:t>
            </a:r>
            <a:r>
              <a:rPr kumimoji="0" lang="zh-TW" altLang="en-US" sz="1800" dirty="0">
                <a:solidFill>
                  <a:srgbClr val="7030A0"/>
                </a:solidFill>
              </a:rPr>
              <a:t>、</a:t>
            </a:r>
            <a:r>
              <a:rPr kumimoji="0" lang="en-US" altLang="zh-TW" sz="1800" dirty="0">
                <a:solidFill>
                  <a:srgbClr val="7030A0"/>
                </a:solidFill>
              </a:rPr>
              <a:t>ND</a:t>
            </a:r>
            <a:endParaRPr kumimoji="0"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05488" name="文字方塊 6"/>
          <p:cNvSpPr txBox="1">
            <a:spLocks noChangeArrowheads="1"/>
          </p:cNvSpPr>
          <p:nvPr/>
        </p:nvSpPr>
        <p:spPr bwMode="auto">
          <a:xfrm>
            <a:off x="4430713" y="4527550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800">
                <a:solidFill>
                  <a:srgbClr val="7030A0"/>
                </a:solidFill>
              </a:rPr>
              <a:t>Share Alike</a:t>
            </a:r>
            <a:r>
              <a:rPr kumimoji="0" lang="zh-TW" altLang="en-US" sz="1800">
                <a:solidFill>
                  <a:srgbClr val="7030A0"/>
                </a:solidFill>
              </a:rPr>
              <a:t>、</a:t>
            </a:r>
            <a:r>
              <a:rPr kumimoji="0" lang="en-US" altLang="zh-TW" sz="1800">
                <a:solidFill>
                  <a:srgbClr val="7030A0"/>
                </a:solidFill>
              </a:rPr>
              <a:t>SA</a:t>
            </a:r>
            <a:endParaRPr kumimoji="0" lang="zh-TW" altLang="en-US" sz="1800">
              <a:solidFill>
                <a:srgbClr val="7030A0"/>
              </a:solidFill>
            </a:endParaRPr>
          </a:p>
        </p:txBody>
      </p:sp>
      <p:sp>
        <p:nvSpPr>
          <p:cNvPr id="56" name="文字方塊 55"/>
          <p:cNvSpPr txBox="1">
            <a:spLocks noChangeArrowheads="1"/>
          </p:cNvSpPr>
          <p:nvPr/>
        </p:nvSpPr>
        <p:spPr bwMode="auto">
          <a:xfrm>
            <a:off x="7423150" y="3270250"/>
            <a:ext cx="1584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zh-TW" altLang="en-US" dirty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允許改作允許改作允許改作允許改作允許改作</a:t>
            </a:r>
          </a:p>
        </p:txBody>
      </p:sp>
      <p:sp>
        <p:nvSpPr>
          <p:cNvPr id="57" name="文字方塊 56"/>
          <p:cNvSpPr txBox="1">
            <a:spLocks noChangeArrowheads="1"/>
          </p:cNvSpPr>
          <p:nvPr/>
        </p:nvSpPr>
        <p:spPr bwMode="auto">
          <a:xfrm>
            <a:off x="165100" y="2838450"/>
            <a:ext cx="576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zh-TW" altLang="en-US" b="1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若有</a:t>
            </a:r>
            <a:r>
              <a:rPr lang="zh-TW" altLang="en-US" b="1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衍生著作</a:t>
            </a:r>
          </a:p>
        </p:txBody>
      </p:sp>
      <p:sp>
        <p:nvSpPr>
          <p:cNvPr id="58" name="燕尾形向右箭號 57"/>
          <p:cNvSpPr/>
          <p:nvPr/>
        </p:nvSpPr>
        <p:spPr>
          <a:xfrm>
            <a:off x="619125" y="3876675"/>
            <a:ext cx="1800225" cy="719138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也要採取</a:t>
            </a:r>
          </a:p>
        </p:txBody>
      </p:sp>
      <p:sp>
        <p:nvSpPr>
          <p:cNvPr id="59" name="向左箭號 58"/>
          <p:cNvSpPr/>
          <p:nvPr/>
        </p:nvSpPr>
        <p:spPr>
          <a:xfrm>
            <a:off x="6129338" y="3948113"/>
            <a:ext cx="1322387" cy="647700"/>
          </a:xfrm>
          <a:prstGeom prst="leftArrow">
            <a:avLst/>
          </a:prstGeom>
          <a:solidFill>
            <a:schemeClr val="bg1"/>
          </a:solidFill>
          <a:ln>
            <a:solidFill>
              <a:srgbClr val="FA2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著作人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4851308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1959ABEF-E250-4F4C-8BF6-DDF8ABAE26C1}" type="slidenum">
              <a:rPr lang="fr-FR" altLang="zh-TW" sz="1100">
                <a:solidFill>
                  <a:srgbClr val="7F7F7F"/>
                </a:solidFill>
              </a:rPr>
              <a:pPr/>
              <a:t>38</a:t>
            </a:fld>
            <a:endParaRPr lang="fr-FR" altLang="zh-TW" sz="1100">
              <a:solidFill>
                <a:srgbClr val="7F7F7F"/>
              </a:solidFill>
            </a:endParaRPr>
          </a:p>
        </p:txBody>
      </p:sp>
      <p:sp>
        <p:nvSpPr>
          <p:cNvPr id="111619" name="標題 2"/>
          <p:cNvSpPr>
            <a:spLocks noGrp="1"/>
          </p:cNvSpPr>
          <p:nvPr>
            <p:ph type="title" idx="4294967295"/>
          </p:nvPr>
        </p:nvSpPr>
        <p:spPr>
          <a:xfrm>
            <a:off x="467544" y="267494"/>
            <a:ext cx="8229600" cy="432048"/>
          </a:xfrm>
        </p:spPr>
        <p:txBody>
          <a:bodyPr/>
          <a:lstStyle/>
          <a:p>
            <a:pPr eaLnBrk="1" hangingPunct="1"/>
            <a:r>
              <a:rPr kumimoji="0" lang="zh-TW" altLang="en-US" sz="2400" dirty="0">
                <a:latin typeface="微軟正黑體" charset="0"/>
                <a:ea typeface="微軟正黑體" charset="0"/>
                <a:cs typeface="微軟正黑體" charset="0"/>
              </a:rPr>
              <a:t>小說明：</a:t>
            </a:r>
            <a:r>
              <a:rPr kumimoji="0" lang="en-US" altLang="zh-TW" sz="2400" dirty="0">
                <a:latin typeface="微軟正黑體" charset="0"/>
                <a:ea typeface="微軟正黑體" charset="0"/>
                <a:cs typeface="微軟正黑體" charset="0"/>
              </a:rPr>
              <a:t>【</a:t>
            </a:r>
            <a:r>
              <a:rPr kumimoji="0" lang="zh-TW" altLang="en-US" sz="2400" dirty="0">
                <a:latin typeface="微軟正黑體" charset="0"/>
                <a:ea typeface="微軟正黑體" charset="0"/>
                <a:cs typeface="微軟正黑體" charset="0"/>
              </a:rPr>
              <a:t>相同方式分享</a:t>
            </a:r>
            <a:r>
              <a:rPr kumimoji="0" lang="en-US" altLang="zh-TW" sz="2400" dirty="0">
                <a:latin typeface="微軟正黑體" charset="0"/>
                <a:ea typeface="微軟正黑體" charset="0"/>
                <a:cs typeface="微軟正黑體" charset="0"/>
              </a:rPr>
              <a:t>】</a:t>
            </a:r>
            <a:endParaRPr kumimoji="0" lang="zh-TW" altLang="en-US" sz="2400" dirty="0">
              <a:latin typeface="Calibri" charset="0"/>
            </a:endParaRPr>
          </a:p>
        </p:txBody>
      </p:sp>
      <p:sp>
        <p:nvSpPr>
          <p:cNvPr id="111618" name="內容版面配置區 1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29600" cy="33162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charset="0"/>
              <a:buChar char="Ø"/>
            </a:pP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「改作」了「原」作品，創作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出的「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衍生著作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」也要</a:t>
            </a:r>
            <a:r>
              <a:rPr kumimoji="0" lang="en-US" altLang="zh-TW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以</a:t>
            </a:r>
            <a:r>
              <a:rPr kumimoji="0" lang="zh-TW" altLang="en-US" sz="2400" b="1" dirty="0" smtClean="0">
                <a:solidFill>
                  <a:srgbClr val="00B0F0"/>
                </a:solidFill>
                <a:latin typeface="微軟正黑體" charset="0"/>
                <a:ea typeface="微軟正黑體" charset="0"/>
                <a:cs typeface="微軟正黑體" charset="0"/>
              </a:rPr>
              <a:t>相同的條款</a:t>
            </a:r>
            <a:r>
              <a:rPr kumimoji="0" lang="zh-TW" altLang="en-US" sz="2400" b="1" dirty="0">
                <a:solidFill>
                  <a:srgbClr val="00B0F0"/>
                </a:solidFill>
                <a:latin typeface="微軟正黑體" charset="0"/>
                <a:ea typeface="微軟正黑體" charset="0"/>
                <a:cs typeface="微軟正黑體" charset="0"/>
              </a:rPr>
              <a:t>授權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釋出</a:t>
            </a:r>
            <a:endParaRPr kumimoji="0" lang="en-US" altLang="zh-TW" sz="24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charset="0"/>
              <a:buChar char="Ø"/>
            </a:pPr>
            <a:r>
              <a:rPr kumimoji="0" lang="zh-TW" altLang="en-US" sz="28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譬如</a:t>
            </a:r>
            <a:endParaRPr kumimoji="0" lang="en-US" altLang="zh-TW" sz="2400" dirty="0">
              <a:solidFill>
                <a:schemeClr val="tx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457200" lvl="1" indent="0" eaLnBrk="1" hangingPunct="1">
              <a:spcBef>
                <a:spcPts val="1200"/>
              </a:spcBef>
              <a:buFont typeface="Arial" charset="0"/>
              <a:buNone/>
            </a:pPr>
            <a:r>
              <a:rPr kumimoji="0" lang="en-US" altLang="zh-TW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       </a:t>
            </a:r>
            <a:r>
              <a:rPr kumimoji="0" lang="zh-TW" altLang="en-US" dirty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原作品 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>A    </a:t>
            </a:r>
            <a:r>
              <a:rPr kumimoji="0" lang="en-US" altLang="zh-TW" dirty="0" smtClean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【</a:t>
            </a:r>
            <a:r>
              <a:rPr kumimoji="0" lang="zh-TW" altLang="en-US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姓名標示、相同方式分享</a:t>
            </a: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】</a:t>
            </a:r>
          </a:p>
          <a:p>
            <a:pPr marL="457200" lvl="1" indent="0" eaLnBrk="1" hangingPunct="1">
              <a:spcBef>
                <a:spcPts val="1200"/>
              </a:spcBef>
              <a:buFont typeface="Arial" charset="0"/>
              <a:buNone/>
            </a:pP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       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衍生</a:t>
            </a:r>
            <a:r>
              <a:rPr kumimoji="0" lang="zh-TW" altLang="en-US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著作 </a:t>
            </a: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B【</a:t>
            </a:r>
            <a:r>
              <a:rPr kumimoji="0" lang="zh-TW" altLang="en-US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姓名標示、相同方式分享</a:t>
            </a:r>
            <a:r>
              <a:rPr kumimoji="0" lang="en-US" altLang="zh-TW" dirty="0" smtClean="0">
                <a:latin typeface="Times New Roman" charset="0"/>
                <a:ea typeface="微軟正黑體" charset="0"/>
                <a:cs typeface="微軟正黑體" charset="0"/>
              </a:rPr>
              <a:t>】</a:t>
            </a:r>
          </a:p>
          <a:p>
            <a:pPr marL="457200" lvl="1" indent="0" eaLnBrk="1" hangingPunct="1">
              <a:spcBef>
                <a:spcPts val="1200"/>
              </a:spcBef>
              <a:buFont typeface="Arial" charset="0"/>
              <a:buNone/>
            </a:pPr>
            <a:r>
              <a:rPr kumimoji="0" lang="en-US" altLang="zh-TW" dirty="0">
                <a:latin typeface="Times New Roman" charset="0"/>
                <a:ea typeface="微軟正黑體" charset="0"/>
                <a:cs typeface="微軟正黑體" charset="0"/>
              </a:rPr>
              <a:t> </a:t>
            </a:r>
            <a:r>
              <a:rPr kumimoji="0" lang="en-US" altLang="zh-TW" dirty="0" smtClean="0">
                <a:latin typeface="Times New Roman" charset="0"/>
                <a:ea typeface="微軟正黑體" charset="0"/>
                <a:cs typeface="微軟正黑體" charset="0"/>
              </a:rPr>
              <a:t>      </a:t>
            </a:r>
            <a:r>
              <a:rPr kumimoji="0" lang="zh-TW" altLang="en-US" dirty="0" smtClean="0">
                <a:latin typeface="Times New Roman" charset="0"/>
                <a:ea typeface="微軟正黑體" charset="0"/>
                <a:cs typeface="微軟正黑體" charset="0"/>
              </a:rPr>
              <a:t>衍生著作 </a:t>
            </a:r>
            <a:r>
              <a:rPr kumimoji="0" lang="en-US" altLang="zh-TW" dirty="0" smtClean="0">
                <a:latin typeface="Times New Roman" charset="0"/>
                <a:ea typeface="微軟正黑體" charset="0"/>
                <a:cs typeface="微軟正黑體" charset="0"/>
              </a:rPr>
              <a:t>C</a:t>
            </a: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【</a:t>
            </a:r>
            <a:r>
              <a:rPr kumimoji="0" lang="zh-TW" altLang="en-US" dirty="0">
                <a:solidFill>
                  <a:schemeClr val="tx1"/>
                </a:solidFill>
                <a:latin typeface="Times New Roman" charset="0"/>
                <a:ea typeface="微軟正黑體" charset="0"/>
                <a:cs typeface="微軟正黑體" charset="0"/>
              </a:rPr>
              <a:t>姓名標示、相同方式分享</a:t>
            </a:r>
            <a:r>
              <a:rPr kumimoji="0" lang="en-US" altLang="zh-TW" dirty="0">
                <a:latin typeface="Times New Roman" charset="0"/>
                <a:ea typeface="微軟正黑體" charset="0"/>
                <a:cs typeface="微軟正黑體" charset="0"/>
              </a:rPr>
              <a:t>】</a:t>
            </a:r>
          </a:p>
          <a:p>
            <a:pPr marL="114300" indent="0" eaLnBrk="1" hangingPunct="1">
              <a:spcBef>
                <a:spcPts val="1200"/>
              </a:spcBef>
              <a:buClr>
                <a:srgbClr val="0070C0"/>
              </a:buClr>
              <a:buNone/>
            </a:pPr>
            <a:r>
              <a:rPr kumimoji="0" lang="en-US" altLang="zh-TW" dirty="0" smtClean="0">
                <a:latin typeface="Times New Roman" charset="0"/>
                <a:ea typeface="微軟正黑體" charset="0"/>
                <a:cs typeface="微軟正黑體" charset="0"/>
              </a:rPr>
              <a:t>           ……..</a:t>
            </a:r>
            <a:endParaRPr kumimoji="0" lang="en-US" altLang="zh-TW" dirty="0">
              <a:latin typeface="Times New Roman" charset="0"/>
              <a:ea typeface="微軟正黑體" charset="0"/>
              <a:cs typeface="微軟正黑體" charset="0"/>
            </a:endParaRPr>
          </a:p>
        </p:txBody>
      </p:sp>
      <p:sp>
        <p:nvSpPr>
          <p:cNvPr id="2" name="右大括弧 1"/>
          <p:cNvSpPr/>
          <p:nvPr/>
        </p:nvSpPr>
        <p:spPr>
          <a:xfrm>
            <a:off x="6156176" y="2421343"/>
            <a:ext cx="720080" cy="2160240"/>
          </a:xfrm>
          <a:prstGeom prst="rightBrac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047491" y="3256696"/>
            <a:ext cx="177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dirty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讓公眾有更</a:t>
            </a:r>
            <a:r>
              <a:rPr lang="zh-TW" altLang="en-US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多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的</a:t>
            </a:r>
            <a:r>
              <a:rPr lang="en-US" altLang="zh-TW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CC</a:t>
            </a:r>
            <a:r>
              <a:rPr lang="zh-TW" altLang="en-US" dirty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素材</a:t>
            </a:r>
            <a:r>
              <a:rPr lang="zh-TW" altLang="en-US" dirty="0" smtClean="0">
                <a:solidFill>
                  <a:srgbClr val="FF0000"/>
                </a:solidFill>
                <a:latin typeface="Times New Roman" charset="0"/>
                <a:ea typeface="微軟正黑體" charset="0"/>
                <a:cs typeface="微軟正黑體" charset="0"/>
              </a:rPr>
              <a:t>使用</a:t>
            </a:r>
            <a:endParaRPr lang="en-US" altLang="zh-TW" dirty="0">
              <a:solidFill>
                <a:srgbClr val="FF0000"/>
              </a:solidFill>
              <a:latin typeface="Times New Roman" charset="0"/>
              <a:ea typeface="微軟正黑體" charset="0"/>
              <a:cs typeface="微軟正黑體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2427734"/>
            <a:ext cx="3312368" cy="2232248"/>
          </a:xfrm>
          <a:prstGeom prst="rect">
            <a:avLst/>
          </a:prstGeom>
          <a:noFill/>
          <a:ln w="63500">
            <a:solidFill>
              <a:srgbClr val="FA2F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pPr eaLnBrk="1" hangingPunct="1"/>
            <a:r>
              <a:rPr kumimoji="0" lang="zh-TW" altLang="en-US" sz="3600" dirty="0">
                <a:latin typeface="微軟正黑體" charset="0"/>
                <a:ea typeface="微軟正黑體" charset="0"/>
                <a:cs typeface="微軟正黑體" charset="0"/>
              </a:rPr>
              <a:t>著作權</a:t>
            </a: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</a:t>
            </a:fld>
            <a:endParaRPr lang="fr-FR" altLang="zh-TW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00152"/>
          <a:ext cx="82296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6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2"/>
          <p:cNvSpPr txBox="1">
            <a:spLocks noChangeArrowheads="1"/>
          </p:cNvSpPr>
          <p:nvPr/>
        </p:nvSpPr>
        <p:spPr bwMode="auto">
          <a:xfrm>
            <a:off x="4495800" y="4800600"/>
            <a:ext cx="2841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>
              <a:buSzPct val="100000"/>
            </a:pPr>
            <a:endParaRPr kumimoji="0" lang="en-US" altLang="zh-TW" sz="1200">
              <a:solidFill>
                <a:srgbClr val="898989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2484438" y="627063"/>
            <a:ext cx="3580829" cy="553998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wrap="none" lIns="0" tIns="0" rIns="40680" bIns="0">
            <a:spAutoFit/>
          </a:bodyPr>
          <a:lstStyle/>
          <a:p>
            <a:pPr marL="39688" defTabSz="449263">
              <a:buSzPct val="100000"/>
              <a:tabLst>
                <a:tab pos="39688" algn="l"/>
                <a:tab pos="487363" algn="l"/>
                <a:tab pos="936625" algn="l"/>
                <a:tab pos="1385888" algn="l"/>
                <a:tab pos="1835150" algn="l"/>
                <a:tab pos="2284413" algn="l"/>
                <a:tab pos="2733675" algn="l"/>
                <a:tab pos="3182938" algn="l"/>
                <a:tab pos="3632200" algn="l"/>
                <a:tab pos="4081463" algn="l"/>
                <a:tab pos="4530725" algn="l"/>
                <a:tab pos="4979988" algn="l"/>
                <a:tab pos="5429250" algn="l"/>
                <a:tab pos="5878513" algn="l"/>
                <a:tab pos="6327775" algn="l"/>
                <a:tab pos="6777038" algn="l"/>
                <a:tab pos="7226300" algn="l"/>
                <a:tab pos="7675563" algn="l"/>
                <a:tab pos="8124825" algn="l"/>
                <a:tab pos="8574088" algn="l"/>
                <a:tab pos="9023350" algn="l"/>
              </a:tabLst>
            </a:pPr>
            <a:r>
              <a:rPr kumimoji="0" lang="en-US" altLang="zh-TW" sz="36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6</a:t>
            </a:r>
            <a:r>
              <a:rPr kumimoji="0" lang="zh-TW" altLang="en-US" sz="36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種核心授權條款</a:t>
            </a:r>
            <a:endParaRPr kumimoji="0" lang="zh-TW" altLang="en-US" sz="3600" dirty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468313" y="1635125"/>
          <a:ext cx="8231187" cy="3394077"/>
        </p:xfrm>
        <a:graphic>
          <a:graphicData uri="http://schemas.openxmlformats.org/drawingml/2006/table">
            <a:tbl>
              <a:tblPr/>
              <a:tblGrid>
                <a:gridCol w="1954212"/>
                <a:gridCol w="6276975"/>
              </a:tblGrid>
              <a:tr h="5666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  <a:tr h="5642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r>
                        <a:rPr kumimoji="0" lang="en-US" altLang="zh-TW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-非商業性-禁止改作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  <a:tr h="5666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r>
                        <a:rPr kumimoji="0" lang="en-US" altLang="zh-TW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相同方式分享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  <a:tr h="565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非商業性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  <a:tr h="5642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禁止改作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  <a:tr h="5666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0" marR="0" marT="1190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姓名標示</a:t>
                      </a:r>
                      <a:r>
                        <a:rPr kumimoji="0" lang="en-US" altLang="zh-TW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非商業性</a:t>
                      </a:r>
                      <a:r>
                        <a:rPr kumimoji="0" lang="en-US" altLang="zh-TW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相同方式分享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CC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8150"/>
            <a:ext cx="15367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11613"/>
            <a:ext cx="1536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87663"/>
            <a:ext cx="1536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2650"/>
            <a:ext cx="15367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48188"/>
            <a:ext cx="1536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4709" name="圖片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79" y="3827462"/>
            <a:ext cx="1117262" cy="9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10" name="文字方塊 3"/>
          <p:cNvSpPr txBox="1">
            <a:spLocks noChangeArrowheads="1"/>
          </p:cNvSpPr>
          <p:nvPr/>
        </p:nvSpPr>
        <p:spPr bwMode="auto">
          <a:xfrm>
            <a:off x="7532613" y="4791604"/>
            <a:ext cx="8823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en-US" altLang="zh-TW" sz="1000" dirty="0" err="1" smtClean="0">
                <a:solidFill>
                  <a:srgbClr val="000000"/>
                </a:solidFill>
              </a:rPr>
              <a:t>OpenClipArt</a:t>
            </a:r>
            <a:endParaRPr lang="en-US" altLang="zh-TW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4413"/>
            <a:ext cx="1536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0517" y="4837113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39</a:t>
            </a:fld>
            <a:endParaRPr lang="fr-FR" altLang="zh-TW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7504" y="4798334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40</a:t>
            </a:fld>
            <a:endParaRPr lang="fr-FR" altLang="zh-TW" dirty="0"/>
          </a:p>
        </p:txBody>
      </p:sp>
      <p:sp>
        <p:nvSpPr>
          <p:cNvPr id="6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5976664" cy="36750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kumimoji="0" lang="en-US" altLang="zh-TW" sz="40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sz="4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為什麼</a:t>
            </a:r>
            <a:r>
              <a:rPr kumimoji="0" lang="zh-TW" altLang="en-US" sz="4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是</a:t>
            </a:r>
            <a:r>
              <a:rPr kumimoji="0" lang="en-US" altLang="zh-TW" sz="4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6</a:t>
            </a:r>
            <a:r>
              <a:rPr kumimoji="0" lang="zh-TW" altLang="en-US" sz="4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種？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kumimoji="0"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endParaRPr kumimoji="0" lang="zh-TW" alt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7574"/>
            <a:ext cx="2118360" cy="36423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573464" y="462993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Guudmorning</a:t>
            </a:r>
            <a:r>
              <a:rPr lang="zh-TW" altLang="en-US" sz="1600" dirty="0" smtClean="0"/>
              <a:t>，</a:t>
            </a:r>
            <a:r>
              <a:rPr lang="en-US" altLang="zh-TW" sz="1600" dirty="0" smtClean="0">
                <a:hlinkClick r:id="rId4"/>
              </a:rPr>
              <a:t>CC  BY 2.0</a:t>
            </a:r>
            <a:r>
              <a:rPr lang="zh-TW" altLang="en-US" sz="1600" dirty="0" smtClean="0"/>
              <a:t>，</a:t>
            </a:r>
            <a:r>
              <a:rPr lang="en-US" altLang="zh-TW" sz="1600" dirty="0" smtClean="0">
                <a:hlinkClick r:id="rId5"/>
              </a:rPr>
              <a:t>Flickr</a:t>
            </a:r>
            <a:endParaRPr lang="zh-TW" alt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41</a:t>
            </a:fld>
            <a:endParaRPr lang="fr-FR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7544" y="123478"/>
            <a:ext cx="8229600" cy="648072"/>
          </a:xfrm>
        </p:spPr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987574"/>
            <a:ext cx="7776864" cy="3024336"/>
          </a:xfrm>
        </p:spPr>
        <p:txBody>
          <a:bodyPr/>
          <a:lstStyle/>
          <a:p>
            <a:pPr>
              <a:buClr>
                <a:srgbClr val="0070C0"/>
              </a:buClr>
              <a:buFont typeface="Wingdings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這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6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種授權條款，在遵守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「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姓名標示」、「非商業性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」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的前提之下，皆可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轉載、分享，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與有無「相同方式分享」這個要件沒有關係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喔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轉載、分享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/>
              </a:rPr>
              <a:t>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相同方式分享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/>
              </a:rPr>
              <a:t>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改作權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altLang="zh-TW" dirty="0">
              <a:solidFill>
                <a:srgbClr val="FF0000"/>
              </a:solidFill>
              <a:latin typeface="+mn-ea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"/>
            </a:pPr>
            <a:endParaRPr lang="en-US" altLang="zh-TW" sz="24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4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269296" y="4735473"/>
            <a:ext cx="533400" cy="274637"/>
          </a:xfrm>
        </p:spPr>
        <p:txBody>
          <a:bodyPr/>
          <a:lstStyle/>
          <a:p>
            <a:pPr>
              <a:defRPr/>
            </a:pPr>
            <a:fld id="{B0B608EC-E03A-904A-8BCF-57851E613550}" type="slidenum">
              <a:rPr lang="fr-FR" altLang="zh-TW" smtClean="0"/>
              <a:pPr>
                <a:defRPr/>
              </a:pPr>
              <a:t>42</a:t>
            </a:fld>
            <a:endParaRPr lang="fr-FR" altLang="zh-TW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/>
          <a:lstStyle/>
          <a:p>
            <a:r>
              <a:rPr lang="zh-TW" altLang="en-US" sz="4000" dirty="0" smtClean="0">
                <a:latin typeface="+mn-ea"/>
                <a:ea typeface="+mn-ea"/>
              </a:rPr>
              <a:t>動動腦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851670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+mn-ea"/>
                <a:ea typeface="+mn-ea"/>
              </a:rPr>
              <a:t>1</a:t>
            </a:r>
            <a:r>
              <a:rPr lang="zh-TW" altLang="en-US" sz="2000" dirty="0" smtClean="0">
                <a:latin typeface="+mn-ea"/>
                <a:ea typeface="+mn-ea"/>
              </a:rPr>
              <a:t>、如果您要將本份投影片</a:t>
            </a:r>
            <a:r>
              <a:rPr lang="zh-TW" altLang="en-US" sz="2000" dirty="0" smtClean="0">
                <a:latin typeface="+mn-lt"/>
                <a:ea typeface="新細明體"/>
              </a:rPr>
              <a:t>（</a:t>
            </a:r>
            <a:r>
              <a:rPr lang="en-US" altLang="zh-TW" sz="2000" dirty="0" smtClean="0">
                <a:latin typeface="+mn-lt"/>
                <a:ea typeface="新細明體"/>
              </a:rPr>
              <a:t>CC_BY-NC</a:t>
            </a:r>
            <a:r>
              <a:rPr lang="zh-TW" altLang="en-US" sz="2000" dirty="0" smtClean="0">
                <a:latin typeface="+mn-lt"/>
                <a:ea typeface="新細明體"/>
              </a:rPr>
              <a:t>）</a:t>
            </a:r>
            <a:r>
              <a:rPr lang="zh-TW" altLang="en-US" sz="2000" dirty="0" smtClean="0">
                <a:latin typeface="+mn-ea"/>
                <a:ea typeface="+mn-ea"/>
              </a:rPr>
              <a:t>影印給全系的同</a:t>
            </a:r>
            <a:r>
              <a:rPr lang="en-US" altLang="zh-TW" sz="2000" dirty="0" smtClean="0">
                <a:latin typeface="+mn-ea"/>
                <a:ea typeface="+mn-ea"/>
              </a:rPr>
              <a:t/>
            </a:r>
            <a:br>
              <a:rPr lang="en-US" altLang="zh-TW" sz="2000" dirty="0" smtClean="0">
                <a:latin typeface="+mn-ea"/>
                <a:ea typeface="+mn-ea"/>
              </a:rPr>
            </a:br>
            <a:r>
              <a:rPr lang="en-US" altLang="zh-TW" sz="2000" dirty="0">
                <a:latin typeface="+mn-ea"/>
                <a:ea typeface="+mn-ea"/>
              </a:rPr>
              <a:t> </a:t>
            </a:r>
            <a:r>
              <a:rPr lang="en-US" altLang="zh-TW" sz="2000" dirty="0" smtClean="0">
                <a:latin typeface="+mn-ea"/>
                <a:ea typeface="+mn-ea"/>
              </a:rPr>
              <a:t>     </a:t>
            </a:r>
            <a:r>
              <a:rPr lang="zh-TW" altLang="en-US" sz="2000" dirty="0" smtClean="0">
                <a:latin typeface="+mn-ea"/>
                <a:ea typeface="+mn-ea"/>
              </a:rPr>
              <a:t>學參考，請問是否可以？</a:t>
            </a:r>
            <a:r>
              <a:rPr lang="zh-TW" altLang="en-US" sz="2000" dirty="0">
                <a:latin typeface="+mn-ea"/>
                <a:ea typeface="+mn-ea"/>
              </a:rPr>
              <a:t>是否需要聯絡</a:t>
            </a:r>
            <a:r>
              <a:rPr lang="zh-TW" altLang="en-US" sz="2000" dirty="0" smtClean="0">
                <a:latin typeface="+mn-ea"/>
                <a:ea typeface="+mn-ea"/>
              </a:rPr>
              <a:t>我？若是直接</a:t>
            </a:r>
            <a:r>
              <a:rPr lang="en-US" altLang="zh-TW" sz="2000" dirty="0" smtClean="0">
                <a:latin typeface="+mn-ea"/>
                <a:ea typeface="+mn-ea"/>
              </a:rPr>
              <a:t/>
            </a:r>
            <a:br>
              <a:rPr lang="en-US" altLang="zh-TW" sz="2000" dirty="0" smtClean="0">
                <a:latin typeface="+mn-ea"/>
                <a:ea typeface="+mn-ea"/>
              </a:rPr>
            </a:br>
            <a:r>
              <a:rPr lang="en-US" altLang="zh-TW" sz="2000" dirty="0" smtClean="0">
                <a:latin typeface="+mn-ea"/>
                <a:ea typeface="+mn-ea"/>
              </a:rPr>
              <a:t>      </a:t>
            </a:r>
            <a:r>
              <a:rPr lang="zh-TW" altLang="en-US" sz="2000" dirty="0" smtClean="0">
                <a:latin typeface="+mn-ea"/>
                <a:ea typeface="+mn-ea"/>
              </a:rPr>
              <a:t>放到</a:t>
            </a:r>
            <a:r>
              <a:rPr lang="zh-TW" altLang="en-US" sz="2000" dirty="0">
                <a:latin typeface="+mn-ea"/>
                <a:ea typeface="+mn-ea"/>
              </a:rPr>
              <a:t>您</a:t>
            </a:r>
            <a:r>
              <a:rPr lang="zh-TW" altLang="en-US" sz="2000" dirty="0" smtClean="0">
                <a:latin typeface="+mn-ea"/>
                <a:ea typeface="+mn-ea"/>
              </a:rPr>
              <a:t>的</a:t>
            </a:r>
            <a:r>
              <a:rPr lang="en-US" altLang="zh-TW" sz="2000" dirty="0" smtClean="0">
                <a:latin typeface="+mn-lt"/>
                <a:ea typeface="+mn-ea"/>
              </a:rPr>
              <a:t>Blog</a:t>
            </a:r>
            <a:r>
              <a:rPr lang="zh-TW" altLang="en-US" sz="2000" dirty="0" smtClean="0">
                <a:latin typeface="+mn-ea"/>
                <a:ea typeface="+mn-ea"/>
              </a:rPr>
              <a:t>上，供不特定人自行瀏覽下載，是否有不同</a:t>
            </a:r>
            <a:r>
              <a:rPr lang="zh-TW" altLang="en-US" sz="2000" dirty="0" smtClean="0">
                <a:latin typeface="新細明體"/>
                <a:ea typeface="新細明體"/>
              </a:rPr>
              <a:t>？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en-US" altLang="zh-TW" sz="2000" dirty="0" smtClean="0">
                <a:latin typeface="+mn-ea"/>
                <a:ea typeface="+mn-ea"/>
              </a:rPr>
              <a:t>2</a:t>
            </a:r>
            <a:r>
              <a:rPr lang="zh-TW" altLang="en-US" sz="2000" dirty="0" smtClean="0">
                <a:latin typeface="+mn-ea"/>
                <a:ea typeface="+mn-ea"/>
              </a:rPr>
              <a:t>、請問您要將本份投影片收錄在您即將出版販售的作</a:t>
            </a:r>
            <a:r>
              <a:rPr lang="en-US" altLang="zh-TW" sz="2000" dirty="0" smtClean="0">
                <a:latin typeface="+mn-ea"/>
                <a:ea typeface="+mn-ea"/>
              </a:rPr>
              <a:t/>
            </a:r>
            <a:br>
              <a:rPr lang="en-US" altLang="zh-TW" sz="2000" dirty="0" smtClean="0">
                <a:latin typeface="+mn-ea"/>
                <a:ea typeface="+mn-ea"/>
              </a:rPr>
            </a:br>
            <a:r>
              <a:rPr lang="en-US" altLang="zh-TW" sz="2000" dirty="0" smtClean="0">
                <a:latin typeface="+mn-ea"/>
                <a:ea typeface="+mn-ea"/>
              </a:rPr>
              <a:t>      </a:t>
            </a:r>
            <a:r>
              <a:rPr lang="zh-TW" altLang="en-US" sz="2000" dirty="0" smtClean="0">
                <a:latin typeface="+mn-ea"/>
                <a:ea typeface="+mn-ea"/>
              </a:rPr>
              <a:t>品集參考附錄內，請問是否可以？</a:t>
            </a:r>
            <a:r>
              <a:rPr lang="zh-TW" altLang="en-US" sz="2000" dirty="0">
                <a:latin typeface="+mn-ea"/>
                <a:ea typeface="+mn-ea"/>
              </a:rPr>
              <a:t>是否需要聯絡我</a:t>
            </a:r>
            <a:r>
              <a:rPr lang="zh-TW" altLang="en-US" sz="2000" dirty="0" smtClean="0">
                <a:latin typeface="+mn-ea"/>
                <a:ea typeface="+mn-ea"/>
              </a:rPr>
              <a:t>？</a:t>
            </a:r>
            <a:endParaRPr lang="en-US" altLang="zh-TW" sz="2000" dirty="0">
              <a:latin typeface="+mn-ea"/>
              <a:ea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939902"/>
            <a:ext cx="6408712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遵守條件的前提下，可自由利用，不用另外取得授權</a:t>
            </a:r>
            <a:endParaRPr lang="en-US" altLang="zh-TW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+mn-ea"/>
                <a:ea typeface="+mn-ea"/>
              </a:rPr>
              <a:t>若要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超出</a:t>
            </a:r>
            <a:r>
              <a:rPr lang="zh-TW" altLang="en-US" dirty="0">
                <a:solidFill>
                  <a:schemeClr val="bg1"/>
                </a:solidFill>
                <a:latin typeface="+mn-ea"/>
                <a:ea typeface="+mn-ea"/>
              </a:rPr>
              <a:t>授權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條件利用，才需要聯絡作者</a:t>
            </a:r>
            <a:endParaRPr lang="zh-TW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0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08EC-E03A-904A-8BCF-57851E613550}" type="slidenum">
              <a:rPr lang="fr-FR" altLang="zh-TW" smtClean="0"/>
              <a:pPr>
                <a:defRPr/>
              </a:pPr>
              <a:t>43</a:t>
            </a:fld>
            <a:endParaRPr lang="fr-FR" altLang="zh-TW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600" y="411163"/>
            <a:ext cx="8229600" cy="857250"/>
          </a:xfrm>
        </p:spPr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紛爭除了著作權外，還有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636168" y="2004070"/>
            <a:ext cx="4608512" cy="2675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sz="2200" kern="1200">
                <a:solidFill>
                  <a:srgbClr val="595959"/>
                </a:solidFill>
                <a:latin typeface="+mn-lt"/>
                <a:ea typeface="新細明體" charset="0"/>
                <a:cs typeface="新細明體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sz="2000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l"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隱私權、肖像權</a:t>
            </a:r>
            <a:endParaRPr lang="en-US" altLang="zh-TW" sz="3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indent="-4572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事前充分溝通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indent="-4572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去識別化、去連結化</a:t>
            </a:r>
            <a:endParaRPr lang="zh-TW" altLang="en-US" sz="24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+mj-ea"/>
                <a:ea typeface="+mj-ea"/>
              </a:rPr>
              <a:t>教育大市集   資源上傳注意事項</a:t>
            </a:r>
            <a:endParaRPr lang="zh-TW" altLang="en-US" sz="44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08EC-E03A-904A-8BCF-57851E613550}" type="slidenum">
              <a:rPr lang="fr-FR" altLang="zh-TW" smtClean="0"/>
              <a:pPr>
                <a:defRPr/>
              </a:pPr>
              <a:t>44</a:t>
            </a:fld>
            <a:endParaRPr lang="fr-FR" altLang="zh-TW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87524" y="1203598"/>
            <a:ext cx="8568952" cy="2449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sz="2200" kern="1200">
                <a:solidFill>
                  <a:srgbClr val="595959"/>
                </a:solidFill>
                <a:latin typeface="+mn-lt"/>
                <a:ea typeface="新細明體" charset="0"/>
                <a:cs typeface="新細明體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sz="2000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您必須為著作人、經著作人同意或授權，或是經著作人讓與著作財產權者，方能上傳該數位內容，請勿上傳權利狀態不清楚之數位內容。當您使用上傳服務時，請您務必確認內容無侵害他人權利之情事。包含但不限於以下的情形：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若您創作之內容中有引用他人之創作，務必要註明出處及作者姓名，以避免侵害原作者之「著作人格權」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請勿上傳您直接掃描他人仍有著作權的書籍或繪本內容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請勿大比例引用他人著作，而自己創作之內容僅占少部分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除非您確信利用的比例和質量構成合理使用，否則請勿直接重製教科書商之教材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請勿單獨上傳網路上轉貼之文章、圖片</a:t>
            </a:r>
          </a:p>
          <a:p>
            <a:pPr lvl="1"/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請勿任意將網路上搜尋到的數位內容宣告創用</a:t>
            </a:r>
            <a:r>
              <a:rPr lang="en-US" altLang="zh-TW" sz="1800" dirty="0" smtClean="0">
                <a:solidFill>
                  <a:schemeClr val="bg1"/>
                </a:solidFill>
                <a:latin typeface="+mn-ea"/>
                <a:ea typeface="+mn-ea"/>
              </a:rPr>
              <a:t>CC</a:t>
            </a:r>
            <a:r>
              <a:rPr lang="zh-TW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授權釋出</a:t>
            </a:r>
          </a:p>
          <a:p>
            <a:endParaRPr lang="zh-TW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2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68538" y="700088"/>
            <a:ext cx="6418262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 kern="1200">
                <a:solidFill>
                  <a:schemeClr val="bg1"/>
                </a:solidFill>
                <a:latin typeface="+mj-lt"/>
                <a:ea typeface="新細明體" charset="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9pPr>
          </a:lstStyle>
          <a:p>
            <a:pPr eaLnBrk="1" hangingPunct="1"/>
            <a:r>
              <a:rPr kumimoji="0" lang="en-US" altLang="zh-TW" sz="3300" b="1" smtClean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b="1" smtClean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3300" b="1" smtClean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b="1" smtClean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30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zh-TW" altLang="en-US" sz="330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US" altLang="zh-TW" sz="330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smtClean="0">
                <a:solidFill>
                  <a:schemeClr val="tx1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fr-CA" altLang="zh-TW" sz="3300" dirty="0">
              <a:solidFill>
                <a:schemeClr val="tx1"/>
              </a:solidFill>
              <a:latin typeface="Calisto MT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5143500" cy="46805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03648" y="480399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陳慧潔，</a:t>
            </a:r>
            <a:r>
              <a:rPr lang="en-US" altLang="zh-TW" sz="1200" dirty="0"/>
              <a:t> </a:t>
            </a:r>
            <a:r>
              <a:rPr lang="en-US" altLang="zh-TW" sz="1200" dirty="0" smtClean="0"/>
              <a:t>CC BY 4.0</a:t>
            </a:r>
            <a:r>
              <a:rPr lang="zh-TW" altLang="en-US" sz="1200" dirty="0"/>
              <a:t>，</a:t>
            </a:r>
            <a:r>
              <a:rPr lang="zh-TW" altLang="en-US" sz="1200" dirty="0">
                <a:hlinkClick r:id="rId3"/>
              </a:rPr>
              <a:t>台灣創用</a:t>
            </a:r>
            <a:r>
              <a:rPr lang="en-US" altLang="zh-TW" sz="1200" dirty="0">
                <a:hlinkClick r:id="rId3"/>
              </a:rPr>
              <a:t>CC</a:t>
            </a:r>
            <a:r>
              <a:rPr lang="zh-TW" altLang="en-US" sz="1200" dirty="0">
                <a:hlinkClick r:id="rId3"/>
              </a:rPr>
              <a:t>臉書專</a:t>
            </a:r>
            <a:r>
              <a:rPr lang="zh-TW" altLang="en-US" sz="1200" dirty="0" smtClean="0">
                <a:hlinkClick r:id="rId3"/>
              </a:rPr>
              <a:t>頁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007223" y="1755852"/>
            <a:ext cx="224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+mn-ea"/>
                <a:ea typeface="+mn-ea"/>
              </a:rPr>
              <a:t>謝謝聆聽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73121" y="27157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諮詢信箱</a:t>
            </a:r>
            <a:endParaRPr lang="en-US" altLang="zh-TW" sz="2000" dirty="0" smtClean="0">
              <a:latin typeface="+mn-ea"/>
              <a:ea typeface="+mn-ea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  <a:latin typeface="+mn-lt"/>
                <a:ea typeface="+mn-ea"/>
              </a:rPr>
              <a:t>ccedu.copyright@gmail.com</a:t>
            </a:r>
            <a:endParaRPr lang="en-US" altLang="zh-TW" sz="2000" dirty="0" smtClean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9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08EC-E03A-904A-8BCF-57851E613550}" type="slidenum">
              <a:rPr lang="fr-FR" altLang="zh-TW" smtClean="0"/>
              <a:pPr>
                <a:defRPr/>
              </a:pPr>
              <a:t>46</a:t>
            </a:fld>
            <a:endParaRPr lang="fr-FR" altLang="zh-TW"/>
          </a:p>
        </p:txBody>
      </p:sp>
      <p:sp>
        <p:nvSpPr>
          <p:cNvPr id="6" name="標題 4"/>
          <p:cNvSpPr txBox="1">
            <a:spLocks/>
          </p:cNvSpPr>
          <p:nvPr/>
        </p:nvSpPr>
        <p:spPr bwMode="auto">
          <a:xfrm>
            <a:off x="1115616" y="1635646"/>
            <a:ext cx="6696744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bg1"/>
                </a:solidFill>
                <a:latin typeface="+mj-lt"/>
                <a:ea typeface="新細明體" charset="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9pPr>
          </a:lstStyle>
          <a:p>
            <a:r>
              <a:rPr lang="zh-TW" altLang="en-US" dirty="0" smtClean="0">
                <a:latin typeface="+mn-ea"/>
                <a:ea typeface="+mn-ea"/>
              </a:rPr>
              <a:t>附錄：創用</a:t>
            </a:r>
            <a:r>
              <a:rPr lang="en-US" altLang="zh-TW" dirty="0" smtClean="0">
                <a:latin typeface="+mn-ea"/>
                <a:ea typeface="+mn-ea"/>
              </a:rPr>
              <a:t>CC</a:t>
            </a:r>
            <a:r>
              <a:rPr lang="zh-TW" altLang="en-US" dirty="0" smtClean="0">
                <a:latin typeface="+mn-ea"/>
                <a:ea typeface="+mn-ea"/>
              </a:rPr>
              <a:t>素材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53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+mn-ea"/>
                <a:ea typeface="+mn-ea"/>
              </a:rPr>
              <a:t>圖片類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47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816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48</a:t>
            </a:fld>
            <a:endParaRPr lang="fr-FR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54608"/>
              </p:ext>
            </p:extLst>
          </p:nvPr>
        </p:nvGraphicFramePr>
        <p:xfrm>
          <a:off x="323528" y="1275606"/>
          <a:ext cx="8568951" cy="23458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2160240"/>
                <a:gridCol w="5256583"/>
              </a:tblGrid>
              <a:tr h="456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網址及說明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1056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中文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綜合資訊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中研院台灣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創用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計畫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http://creativecommons.tw/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/>
                        </a:rPr>
                        <a:t>https://www.facebook.com/CCTaiwan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負責台灣創用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的推廣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種條款圖示、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最新資訊、授權精靈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497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圖片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台灣創用</a:t>
                      </a:r>
                      <a:r>
                        <a:rPr lang="en-US" altLang="zh-TW" sz="1600" dirty="0" smtClean="0"/>
                        <a:t>CC</a:t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/>
                        <a:t>整合性搜尋引擎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5"/>
                        </a:rPr>
                        <a:t>http://creativecommons.tw/search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提供一個簡易的介面來搜尋 </a:t>
                      </a:r>
                      <a:r>
                        <a:rPr lang="en-US" altLang="zh-TW" sz="1600" dirty="0" smtClean="0"/>
                        <a:t>Google</a:t>
                      </a:r>
                      <a:r>
                        <a:rPr lang="zh-TW" altLang="en-US" sz="1600" dirty="0" smtClean="0"/>
                        <a:t>、 </a:t>
                      </a:r>
                      <a:r>
                        <a:rPr lang="en-US" altLang="zh-TW" sz="1600" dirty="0" smtClean="0"/>
                        <a:t>Google </a:t>
                      </a:r>
                      <a:r>
                        <a:rPr lang="zh-TW" altLang="en-US" sz="1600" dirty="0" smtClean="0"/>
                        <a:t>圖片、和 </a:t>
                      </a:r>
                      <a:r>
                        <a:rPr lang="en-US" altLang="zh-TW" sz="1600" dirty="0" smtClean="0"/>
                        <a:t>Flickr </a:t>
                      </a:r>
                      <a:r>
                        <a:rPr lang="zh-TW" altLang="en-US" sz="1600" dirty="0" smtClean="0"/>
                        <a:t>圖片上以各種</a:t>
                      </a:r>
                      <a:r>
                        <a:rPr lang="en-US" altLang="zh-TW" sz="1600" dirty="0" smtClean="0"/>
                        <a:t>CC</a:t>
                      </a:r>
                      <a:r>
                        <a:rPr lang="zh-TW" altLang="en-US" sz="1600" dirty="0" smtClean="0"/>
                        <a:t>授權條件釋出的素材。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01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3300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3600" dirty="0">
                <a:latin typeface="微軟正黑體" charset="0"/>
                <a:ea typeface="微軟正黑體" charset="0"/>
                <a:cs typeface="微軟正黑體" charset="0"/>
              </a:rPr>
              <a:t>著作權的內涵包括</a:t>
            </a:r>
            <a:r>
              <a:rPr kumimoji="0" lang="zh-TW" altLang="en-US" sz="2900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zh-TW" altLang="en-US" sz="2900" dirty="0"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zh-TW" altLang="en-US" sz="2900" dirty="0">
              <a:latin typeface="Calisto MT" charset="0"/>
            </a:endParaRPr>
          </a:p>
        </p:txBody>
      </p:sp>
      <p:graphicFrame>
        <p:nvGraphicFramePr>
          <p:cNvPr id="6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07744"/>
              </p:ext>
            </p:extLst>
          </p:nvPr>
        </p:nvGraphicFramePr>
        <p:xfrm>
          <a:off x="396081" y="902868"/>
          <a:ext cx="8229600" cy="30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539750" y="3702050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lang="zh-TW" altLang="en-US" sz="200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專屬不可讓與永久受到保護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3276600" y="3730625"/>
            <a:ext cx="273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zh-TW" altLang="en-US" sz="2000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可透過契約授權或讓與</a:t>
            </a: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4283968" y="4861064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4</a:t>
            </a:fld>
            <a:endParaRPr lang="fr-FR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11760" y="444395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兩者時常分屬於不同的主體</a:t>
            </a:r>
            <a:endParaRPr lang="zh-TW" altLang="en-US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9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84161"/>
              </p:ext>
            </p:extLst>
          </p:nvPr>
        </p:nvGraphicFramePr>
        <p:xfrm>
          <a:off x="1259632" y="1563638"/>
          <a:ext cx="6768752" cy="2164025"/>
        </p:xfrm>
        <a:graphic>
          <a:graphicData uri="http://schemas.openxmlformats.org/drawingml/2006/table">
            <a:tbl>
              <a:tblPr/>
              <a:tblGrid>
                <a:gridCol w="814288"/>
                <a:gridCol w="1296144"/>
                <a:gridCol w="4658320"/>
              </a:tblGrid>
              <a:tr h="365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類別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網站名稱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網址與說明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CA2"/>
                    </a:solidFill>
                  </a:tcPr>
                </a:tc>
              </a:tr>
              <a:tr h="1463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綜合類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-</a:t>
                      </a:r>
                      <a:b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</a:b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維基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</a:b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多媒體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Times New Roman" charset="0"/>
                        </a:rPr>
                        <a:t>Wikimedia Commons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Times New Roman" charset="0"/>
                        </a:rPr>
                        <a:t>各類圖片、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Times New Roman" charset="0"/>
                        </a:rPr>
                        <a:t>NASA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、美國國家檔案局、科學、世界各地風景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charset="0"/>
                          <a:cs typeface="微軟正黑體" charset="0"/>
                          <a:hlinkClick r:id="rId2"/>
                        </a:rPr>
                        <a:t>http://commons.wikimedia.org/wiki/Main_Page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charset="0"/>
                        <a:cs typeface="微軟正黑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、於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右上方搜尋框中輸入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關鍵字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、每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張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圖片的授權方式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以圖示與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文字表現在圖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</a:b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      片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下方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欄位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【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permission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】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【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Licensing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  <a:t>、優點：權利狀態清楚，因為此類網站的素材流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</a:b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  <a:t>                   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微軟正黑體" charset="0"/>
                        </a:rPr>
                        <a:t>通性高，若有侵權疑慮，無法長久存在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微軟正黑體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E0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/>
              <a:pPr>
                <a:defRPr/>
              </a:pPr>
              <a:t>49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4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50</a:t>
            </a:fld>
            <a:endParaRPr lang="fr-FR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48109"/>
              </p:ext>
            </p:extLst>
          </p:nvPr>
        </p:nvGraphicFramePr>
        <p:xfrm>
          <a:off x="251520" y="895851"/>
          <a:ext cx="8712969" cy="3593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728192"/>
                <a:gridCol w="5832649"/>
              </a:tblGrid>
              <a:tr h="5452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類別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網站名稱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網址及說明</a:t>
                      </a:r>
                      <a:endParaRPr lang="zh-TW" altLang="en-US" sz="1600" dirty="0"/>
                    </a:p>
                  </a:txBody>
                  <a:tcPr/>
                </a:tc>
              </a:tr>
              <a:tr h="149427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各類圖片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Flickr</a:t>
                      </a:r>
                    </a:p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、依據</a:t>
                      </a:r>
                      <a:r>
                        <a:rPr lang="en-US" altLang="zh-TW" sz="1400" dirty="0" smtClean="0"/>
                        <a:t>6</a:t>
                      </a:r>
                      <a:r>
                        <a:rPr lang="zh-TW" altLang="en-US" sz="1400" dirty="0" smtClean="0"/>
                        <a:t>種授權條款分類搜尋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       </a:t>
                      </a:r>
                      <a:r>
                        <a:rPr lang="en-US" altLang="zh-TW" sz="1400" dirty="0" smtClean="0">
                          <a:hlinkClick r:id="rId2"/>
                        </a:rPr>
                        <a:t>https://www.flickr.com/creativecommons/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、使用進階搜尋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       </a:t>
                      </a:r>
                      <a:r>
                        <a:rPr lang="en-US" altLang="zh-TW" sz="1400" dirty="0" smtClean="0">
                          <a:hlinkClick r:id="rId3"/>
                        </a:rPr>
                        <a:t>https://www.flickr.com/search/advanced/</a:t>
                      </a:r>
                      <a:endParaRPr lang="en-US" altLang="zh-TW" sz="1400" dirty="0" smtClean="0"/>
                    </a:p>
                    <a:p>
                      <a:pPr marL="271463" lvl="1" indent="-177800">
                        <a:buFont typeface="+mj-lt"/>
                        <a:buAutoNum type="arabicParenR"/>
                      </a:pPr>
                      <a:r>
                        <a:rPr lang="zh-TW" altLang="en-US" sz="1400" dirty="0" smtClean="0"/>
                        <a:t>在「進階搜尋」將搜尋範圍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限定在採</a:t>
                      </a:r>
                      <a:r>
                        <a:rPr lang="zh-TW" altLang="en-US" sz="1400" dirty="0" smtClean="0"/>
                        <a:t>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授權</a:t>
                      </a:r>
                      <a:endParaRPr lang="en-US" altLang="zh-TW" sz="1400" dirty="0" smtClean="0"/>
                    </a:p>
                    <a:p>
                      <a:pPr marL="271463" lvl="1" indent="-177800">
                        <a:buFont typeface="+mj-lt"/>
                        <a:buAutoNum type="arabicParenR"/>
                      </a:pPr>
                      <a:r>
                        <a:rPr lang="zh-TW" altLang="en-US" sz="1400" dirty="0" smtClean="0"/>
                        <a:t>勾選最下方</a:t>
                      </a:r>
                      <a:r>
                        <a:rPr lang="en-US" altLang="zh-TW" sz="1400" dirty="0" smtClean="0"/>
                        <a:t>【</a:t>
                      </a:r>
                      <a:r>
                        <a:rPr lang="zh-TW" altLang="en-US" sz="1400" dirty="0" smtClean="0"/>
                        <a:t>僅在 </a:t>
                      </a:r>
                      <a:r>
                        <a:rPr lang="en-US" altLang="zh-TW" sz="1400" dirty="0" smtClean="0"/>
                        <a:t>Creative Commons </a:t>
                      </a:r>
                      <a:r>
                        <a:rPr lang="zh-TW" altLang="en-US" sz="1400" dirty="0" smtClean="0"/>
                        <a:t>授權的內容範圍內搜尋 </a:t>
                      </a:r>
                      <a:r>
                        <a:rPr lang="en-US" altLang="zh-TW" sz="1400" dirty="0" smtClean="0"/>
                        <a:t>】</a:t>
                      </a:r>
                    </a:p>
                    <a:p>
                      <a:pPr marL="271463" lvl="1" indent="-177800">
                        <a:buFont typeface="+mj-lt"/>
                        <a:buAutoNum type="arabicParenR"/>
                      </a:pPr>
                      <a:r>
                        <a:rPr lang="zh-TW" altLang="en-US" sz="1400" dirty="0" smtClean="0"/>
                        <a:t>於上方搜尋列輸入關鍵字。</a:t>
                      </a:r>
                    </a:p>
                  </a:txBody>
                  <a:tcPr/>
                </a:tc>
              </a:tr>
              <a:tr h="689667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風景圖片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i="0" dirty="0" smtClean="0">
                          <a:latin typeface="+mn-lt"/>
                        </a:rPr>
                        <a:t>500PX</a:t>
                      </a:r>
                      <a:endParaRPr lang="zh-TW" altLang="en-US" sz="16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/>
                        </a:rPr>
                        <a:t>http://500px.com/creativecommons#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、依據</a:t>
                      </a:r>
                      <a:r>
                        <a:rPr lang="en-US" altLang="zh-TW" sz="1400" dirty="0" smtClean="0"/>
                        <a:t>6</a:t>
                      </a:r>
                      <a:r>
                        <a:rPr lang="zh-TW" altLang="en-US" sz="1400" dirty="0" smtClean="0"/>
                        <a:t>種授權條款分類搜尋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、於所欲利用的圖片上按滑鼠右鍵，點選另存影像</a:t>
                      </a:r>
                      <a:endParaRPr lang="en-US" altLang="zh-TW" sz="1400" dirty="0" smtClean="0"/>
                    </a:p>
                  </a:txBody>
                  <a:tcPr/>
                </a:tc>
              </a:tr>
              <a:tr h="54523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風景圖片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skitterphoto</a:t>
                      </a:r>
                      <a:endParaRPr lang="en-US" altLang="zh-TW" sz="1600" dirty="0" smtClean="0"/>
                    </a:p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5"/>
                        </a:rPr>
                        <a:t>http://skitterphoto.com/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、本網站所有圖片採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  <a:hlinkClick r:id="rId6"/>
                        </a:rPr>
                        <a:t>CC0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授權，屬於公共領域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、點選所欲利用的圖片後，右下角有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Download</a:t>
                      </a: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/>
                          <a:ea typeface="+mn-ea"/>
                          <a:cs typeface="+mn-cs"/>
                        </a:rPr>
                        <a:t>選項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0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51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39"/>
            <a:ext cx="9144000" cy="4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52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53</a:t>
            </a:fld>
            <a:endParaRPr lang="fr-FR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54159"/>
              </p:ext>
            </p:extLst>
          </p:nvPr>
        </p:nvGraphicFramePr>
        <p:xfrm>
          <a:off x="179512" y="771550"/>
          <a:ext cx="8712969" cy="33812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1368152"/>
                <a:gridCol w="6336705"/>
              </a:tblGrid>
              <a:tr h="377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類別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網站名稱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網址及說明</a:t>
                      </a:r>
                      <a:endParaRPr lang="zh-TW" altLang="en-US" sz="1600" dirty="0"/>
                    </a:p>
                  </a:txBody>
                  <a:tcPr/>
                </a:tc>
              </a:tr>
              <a:tr h="991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各類圖片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public-domain-photos.com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2"/>
                        </a:rPr>
                        <a:t>http://www.public-domain-photos.com/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、收錄</a:t>
                      </a:r>
                      <a:r>
                        <a:rPr lang="en-US" altLang="zh-TW" sz="1400" dirty="0" smtClean="0"/>
                        <a:t>5000</a:t>
                      </a:r>
                      <a:r>
                        <a:rPr lang="zh-TW" altLang="en-US" sz="1400" dirty="0" smtClean="0"/>
                        <a:t>多張屬於公共領域的照片，以及</a:t>
                      </a:r>
                      <a:r>
                        <a:rPr lang="en-US" altLang="zh-TW" sz="1400" dirty="0" smtClean="0"/>
                        <a:t>8000</a:t>
                      </a:r>
                      <a:r>
                        <a:rPr lang="zh-TW" altLang="en-US" sz="1400" dirty="0" smtClean="0"/>
                        <a:t>張插圖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、點選每張圖片下方</a:t>
                      </a:r>
                      <a:r>
                        <a:rPr lang="en-US" altLang="zh-TW" sz="1400" dirty="0" smtClean="0"/>
                        <a:t>View full resolution</a:t>
                      </a:r>
                      <a:r>
                        <a:rPr lang="zh-TW" altLang="en-US" sz="1400" dirty="0" smtClean="0"/>
                        <a:t>，即可看到該圖的完整大小，按滑鼠右</a:t>
                      </a:r>
                      <a:br>
                        <a:rPr lang="zh-TW" altLang="en-US" sz="1400" dirty="0" smtClean="0"/>
                      </a:br>
                      <a:r>
                        <a:rPr lang="zh-TW" altLang="en-US" sz="1400" dirty="0" smtClean="0"/>
                        <a:t>      鍵另存影像，即可完成下載</a:t>
                      </a:r>
                    </a:p>
                  </a:txBody>
                  <a:tcPr/>
                </a:tc>
              </a:tr>
              <a:tr h="1663403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各類圖片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Morguefile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3"/>
                        </a:rPr>
                        <a:t>http://www.morguefile.com/archive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、確認選擇上方列表</a:t>
                      </a:r>
                      <a:r>
                        <a:rPr lang="en-US" altLang="zh-TW" sz="1400" dirty="0" smtClean="0"/>
                        <a:t>morgue</a:t>
                      </a:r>
                      <a:r>
                        <a:rPr lang="en-US" altLang="zh-TW" sz="1400" baseline="0" dirty="0" smtClean="0"/>
                        <a:t> file</a:t>
                      </a:r>
                      <a:r>
                        <a:rPr lang="zh-TW" altLang="en-US" sz="1400" baseline="0" dirty="0" smtClean="0"/>
                        <a:t>欄位，</a:t>
                      </a:r>
                      <a:r>
                        <a:rPr lang="zh-TW" altLang="en-US" sz="1400" baseline="0" dirty="0" smtClean="0">
                          <a:latin typeface="+mn-ea"/>
                          <a:ea typeface="+mn-ea"/>
                        </a:rPr>
                        <a:t>不要選擇</a:t>
                      </a:r>
                      <a:r>
                        <a:rPr lang="en-US" altLang="zh-TW" sz="1400" baseline="0" dirty="0" err="1" smtClean="0">
                          <a:latin typeface="Garamond" panose="02020404030301010803" pitchFamily="18" charset="0"/>
                          <a:ea typeface="+mn-ea"/>
                        </a:rPr>
                        <a:t>iStock</a:t>
                      </a:r>
                      <a:r>
                        <a:rPr lang="zh-TW" altLang="en-US" sz="1400" baseline="0" dirty="0" smtClean="0">
                          <a:latin typeface="Garamond" panose="02020404030301010803" pitchFamily="18" charset="0"/>
                          <a:ea typeface="+mn-ea"/>
                        </a:rPr>
                        <a:t>、</a:t>
                      </a:r>
                      <a:r>
                        <a:rPr lang="en-US" altLang="zh-TW" sz="1400" baseline="0" dirty="0" smtClean="0">
                          <a:latin typeface="Garamond" panose="02020404030301010803" pitchFamily="18" charset="0"/>
                          <a:ea typeface="+mn-ea"/>
                        </a:rPr>
                        <a:t>Getty</a:t>
                      </a:r>
                      <a:r>
                        <a:rPr lang="zh-TW" altLang="en-US" sz="1400" baseline="0" dirty="0" smtClean="0">
                          <a:latin typeface="Garamond" panose="02020404030301010803" pitchFamily="18" charset="0"/>
                          <a:ea typeface="+mn-ea"/>
                        </a:rPr>
                        <a:t>、</a:t>
                      </a:r>
                      <a:r>
                        <a:rPr lang="en-US" altLang="zh-TW" sz="1400" baseline="0" dirty="0" err="1" smtClean="0">
                          <a:latin typeface="Garamond" panose="02020404030301010803" pitchFamily="18" charset="0"/>
                          <a:ea typeface="+mn-ea"/>
                        </a:rPr>
                        <a:t>Dreamstime</a:t>
                      </a:r>
                      <a:r>
                        <a:rPr lang="zh-TW" altLang="en-US" sz="1400" baseline="0" dirty="0" smtClean="0">
                          <a:latin typeface="Garamond" panose="02020404030301010803" pitchFamily="18" charset="0"/>
                          <a:ea typeface="+mn-ea"/>
                        </a:rPr>
                        <a:t>、</a:t>
                      </a:r>
                      <a:r>
                        <a:rPr lang="en-US" altLang="zh-TW" sz="1400" baseline="0" dirty="0" smtClean="0">
                          <a:latin typeface="Garamond" panose="02020404030301010803" pitchFamily="18" charset="0"/>
                          <a:ea typeface="+mn-ea"/>
                        </a:rPr>
                        <a:t/>
                      </a:r>
                      <a:br>
                        <a:rPr lang="en-US" altLang="zh-TW" sz="1400" baseline="0" dirty="0" smtClean="0">
                          <a:latin typeface="Garamond" panose="02020404030301010803" pitchFamily="18" charset="0"/>
                          <a:ea typeface="+mn-ea"/>
                        </a:rPr>
                      </a:br>
                      <a:r>
                        <a:rPr lang="en-US" altLang="zh-TW" sz="1400" baseline="0" dirty="0" smtClean="0">
                          <a:latin typeface="Garamond" panose="02020404030301010803" pitchFamily="18" charset="0"/>
                          <a:ea typeface="+mn-ea"/>
                        </a:rPr>
                        <a:t>       </a:t>
                      </a:r>
                      <a:r>
                        <a:rPr lang="en-US" altLang="zh-TW" sz="1400" baseline="0" dirty="0" err="1" smtClean="0">
                          <a:latin typeface="Garamond" panose="02020404030301010803" pitchFamily="18" charset="0"/>
                          <a:ea typeface="+mn-ea"/>
                        </a:rPr>
                        <a:t>DepositPhotos</a:t>
                      </a:r>
                      <a:r>
                        <a:rPr lang="zh-TW" altLang="en-US" sz="1400" baseline="0" dirty="0" smtClean="0">
                          <a:latin typeface="+mn-ea"/>
                          <a:ea typeface="+mn-ea"/>
                        </a:rPr>
                        <a:t>等欄位，因為後面這些欄位的圖片是要付費的。</a:t>
                      </a:r>
                      <a:endParaRPr lang="en-US" altLang="zh-TW" sz="140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、於右上角搜尋欄位旁的篩選條件選擇</a:t>
                      </a:r>
                      <a:r>
                        <a:rPr lang="en-US" altLang="zh-TW" sz="1400" dirty="0" smtClean="0"/>
                        <a:t>Free</a:t>
                      </a:r>
                      <a:r>
                        <a:rPr lang="en-US" altLang="zh-TW" sz="1400" baseline="0" dirty="0" smtClean="0"/>
                        <a:t> Photos</a:t>
                      </a:r>
                      <a:r>
                        <a:rPr lang="zh-TW" altLang="en-US" sz="1400" baseline="0" dirty="0" smtClean="0"/>
                        <a:t>，並於搜尋框中鍵入關鍵字。</a:t>
                      </a:r>
                      <a:endParaRPr lang="en-US" altLang="zh-TW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 smtClean="0"/>
                        <a:t>3</a:t>
                      </a:r>
                      <a:r>
                        <a:rPr lang="zh-TW" altLang="en-US" sz="1400" baseline="0" dirty="0" smtClean="0"/>
                        <a:t>、點選所欲利用的圖片，會跳出該圖片的資訊視窗，再點視窗選右側</a:t>
                      </a:r>
                      <a:r>
                        <a:rPr lang="en-US" altLang="zh-TW" sz="1400" baseline="0" dirty="0" smtClean="0"/>
                        <a:t/>
                      </a:r>
                      <a:br>
                        <a:rPr lang="en-US" altLang="zh-TW" sz="1400" baseline="0" dirty="0" smtClean="0"/>
                      </a:br>
                      <a:r>
                        <a:rPr lang="en-US" altLang="zh-TW" sz="1400" baseline="0" dirty="0" smtClean="0"/>
                        <a:t>      Download  image</a:t>
                      </a:r>
                      <a:r>
                        <a:rPr lang="zh-TW" altLang="en-US" sz="1400" baseline="0" dirty="0" smtClean="0"/>
                        <a:t>按鍵。</a:t>
                      </a:r>
                      <a:endParaRPr lang="en-US" altLang="zh-TW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4</a:t>
                      </a:r>
                      <a:r>
                        <a:rPr lang="zh-TW" altLang="en-US" sz="1400" dirty="0" smtClean="0"/>
                        <a:t>、本網站採用</a:t>
                      </a:r>
                      <a:r>
                        <a:rPr lang="zh-TW" altLang="en-US" sz="1400" dirty="0" smtClean="0">
                          <a:hlinkClick r:id="rId4"/>
                        </a:rPr>
                        <a:t>自訂的授權條款</a:t>
                      </a:r>
                      <a:r>
                        <a:rPr lang="zh-TW" altLang="en-US" sz="1400" dirty="0" smtClean="0"/>
                        <a:t>，使用者可以修改、商業利用且不用標示姓名，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      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</a:rPr>
                        <a:t>但前提是不能單獨利用此張圖片和宣告您為該張圖片的著作權人</a:t>
                      </a:r>
                      <a:r>
                        <a:rPr lang="zh-TW" altLang="en-US" sz="1400" dirty="0" smtClean="0"/>
                        <a:t>。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5</a:t>
                      </a:r>
                      <a:r>
                        <a:rPr lang="zh-TW" altLang="en-US" sz="1400" dirty="0" smtClean="0"/>
                        <a:t>、建議您利用時，還是以超連結註明本網站出處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54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55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4283968" y="4851053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56</a:t>
            </a:fld>
            <a:endParaRPr lang="fr-FR" altLang="zh-TW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76421"/>
              </p:ext>
            </p:extLst>
          </p:nvPr>
        </p:nvGraphicFramePr>
        <p:xfrm>
          <a:off x="179512" y="987575"/>
          <a:ext cx="8712969" cy="3540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1492"/>
                <a:gridCol w="2613651"/>
                <a:gridCol w="4927826"/>
              </a:tblGrid>
              <a:tr h="325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網址及說明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8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自然資源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Encyclopedia of Life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EOL )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/>
                        </a:rPr>
                        <a:t>http://eol.org/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收錄非常多昆蟲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、動植物的圖片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，採用創用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，打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上學名可找到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更精確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的圖片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自然資源</a:t>
                      </a:r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/>
                        <a:t>台灣生命大百科</a:t>
                      </a:r>
                      <a:endParaRPr lang="en-US" altLang="zh-TW" sz="1600" b="1" dirty="0" smtClean="0"/>
                    </a:p>
                    <a:p>
                      <a:pPr algn="l"/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zh-TW" altLang="en-US" sz="1200" dirty="0" smtClean="0"/>
                        <a:t>於</a:t>
                      </a:r>
                      <a:r>
                        <a:rPr lang="en-US" altLang="zh-TW" sz="1200" dirty="0" smtClean="0"/>
                        <a:t>2012</a:t>
                      </a:r>
                      <a:r>
                        <a:rPr lang="zh-TW" altLang="en-US" sz="1200" dirty="0" smtClean="0"/>
                        <a:t>年</a:t>
                      </a:r>
                      <a:r>
                        <a:rPr lang="en-US" altLang="zh-TW" sz="1200" dirty="0" smtClean="0"/>
                        <a:t>9</a:t>
                      </a:r>
                      <a:r>
                        <a:rPr lang="zh-TW" altLang="en-US" sz="1200" dirty="0" smtClean="0"/>
                        <a:t>月正式與 </a:t>
                      </a:r>
                      <a:r>
                        <a:rPr lang="en-US" altLang="zh-TW" sz="1200" dirty="0" smtClean="0"/>
                        <a:t>EOL</a:t>
                      </a:r>
                      <a:r>
                        <a:rPr lang="zh-TW" altLang="en-US" sz="1200" dirty="0" smtClean="0"/>
                        <a:t>簽訂合作備忘錄，正式成為</a:t>
                      </a:r>
                      <a:r>
                        <a:rPr lang="en-US" altLang="zh-TW" sz="1200" dirty="0" smtClean="0"/>
                        <a:t>EOL</a:t>
                      </a:r>
                      <a:r>
                        <a:rPr lang="zh-TW" altLang="en-US" sz="1200" dirty="0" smtClean="0"/>
                        <a:t>的全球合作夥伴之一。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4"/>
                        </a:rPr>
                        <a:t>http://eol.taibif.tw/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採用創用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lang="zh-TW" altLang="en-US" sz="1400" dirty="0" smtClean="0"/>
                        <a:t>圖片下方有告知該如何姓名標示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、由林務局與中央研究院共同建置的網站， 收錄台灣本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zh-TW" altLang="en-US" sz="1400" smtClean="0"/>
                        <a:t>      土的</a:t>
                      </a:r>
                      <a:r>
                        <a:rPr lang="zh-TW" altLang="en-US" sz="1400" dirty="0" smtClean="0"/>
                        <a:t>動植物昆蟲圖片</a:t>
                      </a:r>
                      <a:endParaRPr lang="en-US" altLang="zh-TW" sz="1400" dirty="0" smtClean="0"/>
                    </a:p>
                  </a:txBody>
                  <a:tcPr/>
                </a:tc>
              </a:tr>
              <a:tr h="126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自然資源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Insect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Image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（子網站）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Forestry </a:t>
                      </a:r>
                      <a:r>
                        <a:rPr kumimoji="0" lang="en-US" altLang="zh-TW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Imanges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（子網站）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由</a:t>
                      </a: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University of Georgia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所建置，收錄許多昆蟲、植物的圖片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charset="0"/>
                        <a:cs typeface="Times New Roman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/>
                        </a:rPr>
                        <a:t>http://www.insectimages.org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/>
                        </a:rPr>
                        <a:t>/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/>
                        </a:rPr>
                        <a:t>http://www.forestryimages.org/</a:t>
                      </a:r>
                      <a:endParaRPr kumimoji="0" lang="en-US" altLang="zh-TW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採用創用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，點選每張圖片，右側有告知該如何姓名標示，註冊帳號後可下載更高解析度之圖片。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7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57</a:t>
            </a:fld>
            <a:endParaRPr lang="fr-FR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37031"/>
              </p:ext>
            </p:extLst>
          </p:nvPr>
        </p:nvGraphicFramePr>
        <p:xfrm>
          <a:off x="107504" y="1059582"/>
          <a:ext cx="8928992" cy="36162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2160240"/>
                <a:gridCol w="5904656"/>
              </a:tblGrid>
              <a:tr h="381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網址及說明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601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插圖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Open Clip Art Library</a:t>
                      </a:r>
                      <a:endParaRPr lang="en-US" altLang="zh-TW" sz="1600" i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2"/>
                        </a:rPr>
                        <a:t>http://openclipart.org/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本網站內容採</a:t>
                      </a:r>
                      <a:r>
                        <a:rPr lang="en-US" altLang="zh-TW" sz="1600" dirty="0" smtClean="0">
                          <a:hlinkClick r:id="rId3"/>
                        </a:rPr>
                        <a:t>CC0</a:t>
                      </a:r>
                      <a:r>
                        <a:rPr lang="zh-TW" altLang="en-US" sz="1600" dirty="0" smtClean="0"/>
                        <a:t>授權，許多可愛的小插圖</a:t>
                      </a:r>
                      <a:endParaRPr lang="en-US" altLang="zh-TW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提供</a:t>
                      </a:r>
                      <a:r>
                        <a:rPr lang="en-US" altLang="zh-TW" sz="1600" dirty="0" smtClean="0"/>
                        <a:t>PNG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en-US" altLang="zh-TW" sz="1600" dirty="0" smtClean="0"/>
                        <a:t>SVG</a:t>
                      </a:r>
                      <a:r>
                        <a:rPr lang="zh-TW" altLang="en-US" sz="1600" dirty="0" smtClean="0"/>
                        <a:t>兩種格式</a:t>
                      </a:r>
                    </a:p>
                  </a:txBody>
                  <a:tcPr/>
                </a:tc>
              </a:tr>
              <a:tr h="8342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插圖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The Noun Project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4"/>
                        </a:rPr>
                        <a:t>http://thenounproject.com/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採用創用</a:t>
                      </a:r>
                      <a:r>
                        <a:rPr lang="en-US" altLang="zh-TW" sz="1600" dirty="0" smtClean="0"/>
                        <a:t>CC-BY</a:t>
                      </a:r>
                      <a:r>
                        <a:rPr lang="zh-TW" altLang="en-US" sz="1600" dirty="0" smtClean="0"/>
                        <a:t>，每張圖示有告知該如何姓名標示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包括各式各樣的單色符號，譬如交通號誌、動物、箭頭等等</a:t>
                      </a:r>
                      <a:endParaRPr lang="zh-TW" altLang="en-US" sz="1600" dirty="0"/>
                    </a:p>
                  </a:txBody>
                  <a:tcPr/>
                </a:tc>
              </a:tr>
              <a:tr h="601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插圖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Clker.com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5"/>
                        </a:rPr>
                        <a:t>http://www.clker.com/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提供屬於公共領域的各式插圖，提供</a:t>
                      </a:r>
                      <a:r>
                        <a:rPr lang="en-US" altLang="zh-TW" sz="1600" dirty="0" smtClean="0"/>
                        <a:t>PNG</a:t>
                      </a:r>
                      <a:r>
                        <a:rPr lang="zh-TW" altLang="en-US" sz="1600" dirty="0" smtClean="0"/>
                        <a:t>、</a:t>
                      </a:r>
                      <a:r>
                        <a:rPr lang="en-US" altLang="zh-TW" sz="1600" dirty="0" smtClean="0"/>
                        <a:t>SVG</a:t>
                      </a:r>
                      <a:r>
                        <a:rPr lang="zh-TW" altLang="en-US" sz="1600" dirty="0" smtClean="0"/>
                        <a:t>兩種格式</a:t>
                      </a:r>
                      <a:endParaRPr lang="zh-TW" altLang="en-US" sz="1600" dirty="0"/>
                    </a:p>
                  </a:txBody>
                  <a:tcPr/>
                </a:tc>
              </a:tr>
              <a:tr h="601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插圖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clipartlogo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6"/>
                        </a:rPr>
                        <a:t>http://tw.clipartlogo.com/</a:t>
                      </a: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、大部分授權方式為免費使用</a:t>
                      </a:r>
                      <a:r>
                        <a:rPr lang="en-US" altLang="zh-TW" sz="1400" dirty="0" smtClean="0"/>
                        <a:t>（</a:t>
                      </a:r>
                      <a:r>
                        <a:rPr lang="zh-TW" altLang="en-US" sz="1400" dirty="0" smtClean="0"/>
                        <a:t>包含商業性利用）、少部分是創用</a:t>
                      </a:r>
                      <a:r>
                        <a:rPr lang="en-US" altLang="zh-TW" sz="1400" dirty="0" smtClean="0"/>
                        <a:t>CC</a:t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、圖大部分為</a:t>
                      </a:r>
                      <a:r>
                        <a:rPr lang="en-US" altLang="zh-TW" sz="1400" dirty="0" smtClean="0"/>
                        <a:t>AI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dirty="0" smtClean="0"/>
                        <a:t>EPS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dirty="0" smtClean="0"/>
                        <a:t>CDR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dirty="0" smtClean="0"/>
                        <a:t>SVG</a:t>
                      </a:r>
                      <a:r>
                        <a:rPr lang="zh-TW" altLang="en-US" sz="1400" dirty="0" smtClean="0"/>
                        <a:t>格式，要以特定軟體開啟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3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</a:rPr>
                        <a:t>注意</a:t>
                      </a:r>
                      <a:r>
                        <a:rPr lang="zh-TW" altLang="en-US" sz="1400" dirty="0" smtClean="0"/>
                        <a:t>：網站中某些部分為廣告付費才能利用的圖，上面有註明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58</a:t>
            </a:fld>
            <a:endParaRPr lang="fr-FR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40042"/>
              </p:ext>
            </p:extLst>
          </p:nvPr>
        </p:nvGraphicFramePr>
        <p:xfrm>
          <a:off x="179512" y="1059583"/>
          <a:ext cx="8712969" cy="35975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944216"/>
                <a:gridCol w="5832649"/>
              </a:tblGrid>
              <a:tr h="377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網址與說明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/>
                </a:tc>
              </a:tr>
              <a:tr h="1166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博物館館藏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Wellcome</a:t>
                      </a:r>
                      <a:r>
                        <a:rPr lang="en-US" altLang="zh-TW" sz="1600" dirty="0" smtClean="0"/>
                        <a:t> Image</a:t>
                      </a:r>
                      <a:br>
                        <a:rPr lang="en-US" altLang="zh-TW" sz="1600" dirty="0" smtClean="0"/>
                      </a:b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200" dirty="0" smtClean="0"/>
                        <a:t>英國</a:t>
                      </a:r>
                      <a:r>
                        <a:rPr lang="en-US" altLang="zh-TW" sz="1200" dirty="0" err="1" smtClean="0"/>
                        <a:t>Wellcome</a:t>
                      </a:r>
                      <a:r>
                        <a:rPr lang="en-US" altLang="zh-TW" sz="1200" dirty="0" smtClean="0"/>
                        <a:t> Library</a:t>
                      </a:r>
                      <a:r>
                        <a:rPr lang="zh-TW" altLang="en-US" sz="1200" dirty="0" smtClean="0"/>
                        <a:t>數位化館藏，有許多藝術、社會、生物、醫學類的圖片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3"/>
                        </a:rPr>
                        <a:t>http://wellcomeimages.org/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、採</a:t>
                      </a:r>
                      <a:r>
                        <a:rPr lang="en-US" altLang="zh-TW" sz="1400" dirty="0" smtClean="0"/>
                        <a:t>BY-NC-ND</a:t>
                      </a:r>
                      <a:r>
                        <a:rPr lang="en-US" altLang="zh-TW" sz="1400" baseline="0" dirty="0" smtClean="0"/>
                        <a:t> 4.0 UK</a:t>
                      </a:r>
                      <a:r>
                        <a:rPr lang="zh-TW" altLang="en-US" sz="1400" baseline="0" dirty="0" smtClean="0"/>
                        <a:t>、</a:t>
                      </a:r>
                      <a:r>
                        <a:rPr lang="en-US" altLang="zh-TW" sz="1400" baseline="0" dirty="0" smtClean="0"/>
                        <a:t>BY 4.0</a:t>
                      </a:r>
                      <a:r>
                        <a:rPr lang="zh-TW" altLang="en-US" sz="1400" baseline="0" dirty="0" smtClean="0"/>
                        <a:t>國際版</a:t>
                      </a:r>
                      <a:endParaRPr lang="en-US" altLang="zh-TW" sz="1400" baseline="0" dirty="0" smtClean="0"/>
                    </a:p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、於搜尋框中輸入關鍵字，每張圖片的授權方式表達在最下方，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baseline="0" dirty="0" smtClean="0"/>
                        <a:t>      </a:t>
                      </a:r>
                      <a:r>
                        <a:rPr lang="zh-TW" altLang="en-US" sz="1400" dirty="0" smtClean="0"/>
                        <a:t>如</a:t>
                      </a:r>
                      <a:r>
                        <a:rPr lang="en-US" altLang="zh-TW" sz="1400" dirty="0" smtClean="0"/>
                        <a:t>【Copyrighted work available under Creative Commons …】</a:t>
                      </a:r>
                      <a:endParaRPr lang="en-US" altLang="zh-TW" sz="1400" b="0" dirty="0" smtClean="0"/>
                    </a:p>
                  </a:txBody>
                  <a:tcPr/>
                </a:tc>
              </a:tr>
              <a:tr h="12645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博物館館藏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Flickr</a:t>
                      </a:r>
                      <a:r>
                        <a:rPr lang="zh-TW" altLang="en-US" sz="1600" dirty="0" smtClean="0"/>
                        <a:t>公眾相簿計畫</a:t>
                      </a:r>
                      <a:endParaRPr lang="en-US" altLang="zh-TW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/>
                        </a:rPr>
                        <a:t>https://www.flickr.com/commons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、與</a:t>
                      </a:r>
                      <a:r>
                        <a:rPr lang="zh-TW" altLang="en-US" sz="1400" dirty="0" smtClean="0">
                          <a:hlinkClick r:id="rId5"/>
                        </a:rPr>
                        <a:t>全世界各大博物館</a:t>
                      </a:r>
                      <a:r>
                        <a:rPr lang="zh-TW" altLang="en-US" sz="1400" dirty="0" smtClean="0"/>
                        <a:t>合作，上傳分享各類公眾領域（在本計畫中稱為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      </a:t>
                      </a:r>
                      <a:r>
                        <a:rPr lang="zh-TW" altLang="en-US" sz="1400" dirty="0" smtClean="0">
                          <a:hlinkClick r:id="rId6"/>
                        </a:rPr>
                        <a:t>無已知版權限制</a:t>
                      </a:r>
                      <a:r>
                        <a:rPr lang="zh-TW" altLang="en-US" sz="1400" dirty="0" smtClean="0"/>
                        <a:t>，兩者意義略有不同）的素材。</a:t>
                      </a:r>
                      <a:endParaRPr lang="en-US" altLang="zh-TW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、如</a:t>
                      </a:r>
                      <a:r>
                        <a:rPr lang="zh-TW" altLang="en-US" sz="1400" dirty="0" smtClean="0">
                          <a:hlinkClick r:id="rId7"/>
                        </a:rPr>
                        <a:t>大英博物館</a:t>
                      </a:r>
                      <a:r>
                        <a:rPr lang="zh-TW" altLang="en-US" sz="1400" dirty="0" smtClean="0"/>
                        <a:t>，已經陸續上傳分享了</a:t>
                      </a:r>
                      <a:r>
                        <a:rPr lang="en-US" altLang="zh-TW" sz="1400" dirty="0" smtClean="0"/>
                        <a:t>100</a:t>
                      </a:r>
                      <a:r>
                        <a:rPr lang="zh-TW" altLang="en-US" sz="1400" dirty="0" smtClean="0"/>
                        <a:t>多萬筆的圖片</a:t>
                      </a:r>
                    </a:p>
                  </a:txBody>
                  <a:tcPr/>
                </a:tc>
              </a:tr>
              <a:tr h="78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博物館館藏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The Walters Art Museum </a:t>
                      </a:r>
                      <a:endParaRPr lang="en-US" altLang="zh-TW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8"/>
                        </a:rPr>
                        <a:t>http://art.thewalters.org/search/</a:t>
                      </a:r>
                      <a:endParaRPr lang="en-US" altLang="zh-TW" sz="1400" dirty="0" smtClean="0"/>
                    </a:p>
                    <a:p>
                      <a:r>
                        <a:rPr lang="zh-TW" altLang="en-US" sz="1400" dirty="0" smtClean="0"/>
                        <a:t>全館館藏以</a:t>
                      </a:r>
                      <a:r>
                        <a:rPr lang="en-US" altLang="zh-TW" sz="1400" dirty="0" smtClean="0">
                          <a:hlinkClick r:id="rId9"/>
                        </a:rPr>
                        <a:t>CC-BY-SA 3.0 </a:t>
                      </a:r>
                      <a:r>
                        <a:rPr lang="en-US" altLang="zh-TW" sz="1400" dirty="0" err="1" smtClean="0">
                          <a:hlinkClick r:id="rId9"/>
                        </a:rPr>
                        <a:t>unported</a:t>
                      </a:r>
                      <a:r>
                        <a:rPr lang="en-US" altLang="zh-TW" sz="1400" dirty="0" smtClean="0"/>
                        <a:t> </a:t>
                      </a:r>
                      <a:r>
                        <a:rPr lang="zh-TW" altLang="en-US" sz="1400" dirty="0" smtClean="0"/>
                        <a:t>授權釋出</a:t>
                      </a:r>
                      <a:endParaRPr lang="en-US" altLang="zh-TW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49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9600" y="411163"/>
            <a:ext cx="8229600" cy="857250"/>
          </a:xfrm>
        </p:spPr>
        <p:txBody>
          <a:bodyPr/>
          <a:lstStyle/>
          <a:p>
            <a:pPr eaLnBrk="1" hangingPunct="1"/>
            <a:r>
              <a:rPr kumimoji="0" lang="zh-TW" altLang="en-US" sz="2800">
                <a:latin typeface="微軟正黑體" charset="0"/>
                <a:ea typeface="微軟正黑體" charset="0"/>
                <a:cs typeface="微軟正黑體" charset="0"/>
              </a:rPr>
              <a:t>著作人格權</a:t>
            </a:r>
            <a:r>
              <a:rPr kumimoji="0" lang="en-US" altLang="zh-TW" sz="2800">
                <a:latin typeface="微軟正黑體" charset="0"/>
                <a:ea typeface="微軟正黑體" charset="0"/>
                <a:cs typeface="微軟正黑體" charset="0"/>
              </a:rPr>
              <a:t>：</a:t>
            </a:r>
            <a:r>
              <a:rPr kumimoji="0" lang="zh-TW" altLang="en-US" sz="2800">
                <a:latin typeface="微軟正黑體" charset="0"/>
                <a:ea typeface="微軟正黑體" charset="0"/>
                <a:cs typeface="微軟正黑體" charset="0"/>
              </a:rPr>
              <a:t>對作者</a:t>
            </a:r>
            <a:r>
              <a:rPr kumimoji="0" lang="zh-TW" altLang="en-US" sz="2800" u="sng">
                <a:latin typeface="微軟正黑體" charset="0"/>
                <a:ea typeface="微軟正黑體" charset="0"/>
                <a:cs typeface="微軟正黑體" charset="0"/>
              </a:rPr>
              <a:t>人格</a:t>
            </a:r>
            <a:r>
              <a:rPr kumimoji="0" lang="zh-TW" altLang="en-US" sz="2800"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kumimoji="0" lang="zh-TW" altLang="en-US" sz="2800" u="sng">
                <a:latin typeface="微軟正黑體" charset="0"/>
                <a:ea typeface="微軟正黑體" charset="0"/>
                <a:cs typeface="微軟正黑體" charset="0"/>
              </a:rPr>
              <a:t>聲譽</a:t>
            </a:r>
            <a:r>
              <a:rPr kumimoji="0" lang="zh-TW" altLang="en-US" sz="2800">
                <a:latin typeface="微軟正黑體" charset="0"/>
                <a:ea typeface="微軟正黑體" charset="0"/>
                <a:cs typeface="微軟正黑體" charset="0"/>
              </a:rPr>
              <a:t>的基本尊重</a:t>
            </a:r>
            <a:endParaRPr kumimoji="0" lang="zh-TW" altLang="en-US" sz="2800">
              <a:latin typeface="Calisto MT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0713" y="1787525"/>
            <a:ext cx="7931150" cy="3384897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姓名</a:t>
            </a:r>
            <a:r>
              <a:rPr kumimoji="0" lang="zh-TW" altLang="en-US" dirty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表示權</a:t>
            </a:r>
            <a:r>
              <a:rPr kumimoji="0" lang="zh-TW" altLang="en-US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：本名、別名、不</a:t>
            </a:r>
            <a:r>
              <a:rPr kumimoji="0" lang="zh-TW" altLang="en-US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具名</a:t>
            </a:r>
            <a:r>
              <a:rPr kumimoji="0" lang="en-US" altLang="zh-TW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作者</a:t>
            </a:r>
            <a:r>
              <a:rPr kumimoji="0" lang="zh-TW" altLang="en-US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可以決定要掛什麼</a:t>
            </a:r>
            <a:r>
              <a:rPr kumimoji="0" lang="zh-TW" altLang="en-US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名字，別人不能竄改</a:t>
            </a:r>
            <a:endParaRPr kumimoji="0" lang="en-US" altLang="zh-TW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公開</a:t>
            </a:r>
            <a:r>
              <a:rPr kumimoji="0" lang="zh-TW" altLang="en-US" dirty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發表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權</a:t>
            </a:r>
            <a:r>
              <a:rPr kumimoji="0" lang="en-US" altLang="zh-TW" dirty="0" smtClean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dirty="0" smtClean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作者</a:t>
            </a:r>
            <a:r>
              <a:rPr kumimoji="0" lang="zh-TW" altLang="en-US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可以決定何時發表</a:t>
            </a:r>
            <a:endParaRPr kumimoji="0" lang="en-US" altLang="zh-TW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禁止</a:t>
            </a:r>
            <a:r>
              <a:rPr kumimoji="0" lang="zh-TW" altLang="en-US" dirty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不當</a:t>
            </a:r>
            <a:r>
              <a:rPr kumimoji="0" lang="zh-TW" altLang="en-US" dirty="0" smtClean="0">
                <a:solidFill>
                  <a:srgbClr val="7030A0"/>
                </a:solidFill>
                <a:latin typeface="微軟正黑體" charset="0"/>
                <a:ea typeface="微軟正黑體" charset="0"/>
                <a:cs typeface="微軟正黑體" charset="0"/>
              </a:rPr>
              <a:t>變更</a:t>
            </a:r>
            <a:r>
              <a:rPr kumimoji="0" lang="en-US" altLang="zh-TW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dirty="0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歪曲</a:t>
            </a:r>
            <a:r>
              <a:rPr kumimoji="0" lang="zh-TW" altLang="en-US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、割裂、竄改著作之內容，</a:t>
            </a:r>
            <a:r>
              <a:rPr kumimoji="0" lang="zh-TW" altLang="en-US" u="sng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至損害作者之名譽</a:t>
            </a:r>
            <a:r>
              <a:rPr kumimoji="0" lang="en-US" altLang="zh-TW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1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59</a:t>
            </a:fld>
            <a:endParaRPr lang="fr-FR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48523"/>
              </p:ext>
            </p:extLst>
          </p:nvPr>
        </p:nvGraphicFramePr>
        <p:xfrm>
          <a:off x="251520" y="843558"/>
          <a:ext cx="8568951" cy="3773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/>
                <a:gridCol w="2304256"/>
                <a:gridCol w="5328591"/>
              </a:tblGrid>
              <a:tr h="538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網址及說明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140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博物館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館藏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紐約大都會藝術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博物館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Collection Online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http://www.metmuseum.org/collection/the-collection-online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、將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萬館藏上線，可依主題、年代、藝術家、藝術品類型等條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件來搜尋資料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、雖然不是採用創用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，但依據該館之授權聲明，只要圖片下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方有標記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OASC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Open Access for Scholarly Content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），皆可以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下載作非商業性的利用，詳細條款請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/>
                        </a:rPr>
                        <a:t>參考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L="91431" marR="91431" marT="45726" marB="45726" horzOverflow="overflow"/>
                </a:tc>
              </a:tr>
              <a:tr h="165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博物館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館藏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The J. Paul Getty Trust</a:t>
                      </a:r>
                    </a:p>
                    <a:p>
                      <a:endParaRPr lang="en-US" altLang="zh-TW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美國加州的保羅</a:t>
                      </a:r>
                      <a:r>
                        <a:rPr kumimoji="0" lang="en-US" altLang="zh-TW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·</a:t>
                      </a:r>
                      <a:r>
                        <a:rPr kumimoji="0" lang="zh-TW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蓋蒂博物館所建置的</a:t>
                      </a:r>
                      <a:r>
                        <a:rPr kumimoji="0" lang="zh-TW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hlinkClick r:id="rId5"/>
                        </a:rPr>
                        <a:t>開放內容計劃</a:t>
                      </a:r>
                      <a:r>
                        <a:rPr kumimoji="0" lang="zh-TW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（</a:t>
                      </a:r>
                      <a:r>
                        <a:rPr kumimoji="0" lang="en-US" altLang="zh-TW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Open Content Program</a:t>
                      </a:r>
                      <a:r>
                        <a:rPr kumimoji="0" lang="zh-TW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），將數萬張收藏影像提供線上瀏覽、下載</a:t>
                      </a:r>
                      <a:endParaRPr kumimoji="0" lang="en-US" altLang="zh-TW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6"/>
                        </a:rPr>
                        <a:t>http://search.getty.edu/gateway/search</a:t>
                      </a:r>
                      <a:endParaRPr lang="en-US" altLang="zh-TW" sz="1600" dirty="0" smtClean="0"/>
                    </a:p>
                    <a:p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、雖然不是採用創用</a:t>
                      </a:r>
                      <a:r>
                        <a:rPr lang="en-US" altLang="zh-TW" sz="1400" dirty="0" smtClean="0"/>
                        <a:t>CC</a:t>
                      </a:r>
                      <a:r>
                        <a:rPr lang="zh-TW" altLang="en-US" sz="1400" dirty="0" smtClean="0"/>
                        <a:t>，但只要利用時標示以下文字，可做任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      </a:t>
                      </a:r>
                      <a:r>
                        <a:rPr lang="zh-TW" altLang="en-US" sz="1400" dirty="0" smtClean="0"/>
                        <a:t>何利用：</a:t>
                      </a:r>
                      <a:endParaRPr lang="en-US" altLang="zh-TW" sz="1400" dirty="0" smtClean="0"/>
                    </a:p>
                    <a:p>
                      <a:r>
                        <a:rPr lang="zh-TW" altLang="en-US" sz="1400" baseline="0" dirty="0" smtClean="0"/>
                        <a:t>      </a:t>
                      </a:r>
                      <a:r>
                        <a:rPr lang="en-US" altLang="zh-TW" sz="1400" baseline="0" dirty="0" smtClean="0">
                          <a:latin typeface="微軟正黑體"/>
                          <a:ea typeface="微軟正黑體"/>
                        </a:rPr>
                        <a:t>【</a:t>
                      </a:r>
                      <a:r>
                        <a:rPr lang="en-US" altLang="zh-TW" sz="1400" dirty="0" smtClean="0"/>
                        <a:t>Digital image courtesy of the Getty's Open Content Program</a:t>
                      </a:r>
                      <a:r>
                        <a:rPr lang="en-US" altLang="zh-TW" sz="1400" dirty="0" smtClean="0">
                          <a:latin typeface="微軟正黑體"/>
                          <a:ea typeface="微軟正黑體"/>
                        </a:rPr>
                        <a:t>】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2</a:t>
                      </a:r>
                      <a:r>
                        <a:rPr lang="zh-TW" altLang="en-US" sz="1400" dirty="0" smtClean="0"/>
                        <a:t>、選定所欲利用的圖片，點選圖片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</a:rPr>
                        <a:t>右側</a:t>
                      </a:r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Primary Title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</a:rPr>
                        <a:t>標題</a:t>
                      </a:r>
                      <a:r>
                        <a:rPr lang="zh-TW" altLang="en-US" sz="1400" dirty="0" smtClean="0"/>
                        <a:t>的超連結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3</a:t>
                      </a:r>
                      <a:r>
                        <a:rPr lang="zh-TW" altLang="en-US" sz="1400" dirty="0" smtClean="0"/>
                        <a:t>、點選後，圖片下方即有</a:t>
                      </a:r>
                      <a:r>
                        <a:rPr lang="en-US" altLang="zh-TW" sz="1400" dirty="0" smtClean="0"/>
                        <a:t>Download</a:t>
                      </a:r>
                      <a:r>
                        <a:rPr lang="zh-TW" altLang="en-US" sz="1400" dirty="0" smtClean="0"/>
                        <a:t>按鍵。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4</a:t>
                      </a:r>
                      <a:r>
                        <a:rPr lang="zh-TW" altLang="en-US" sz="1400" dirty="0" smtClean="0"/>
                        <a:t>、點選後會跳出一個視窗，請您勾選利用的目的和型態，方便該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      </a:t>
                      </a:r>
                      <a:r>
                        <a:rPr lang="zh-TW" altLang="en-US" sz="1400" dirty="0" smtClean="0"/>
                        <a:t>館進行學術統計與追蹤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765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60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61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/>
              <a:pPr>
                <a:defRPr/>
              </a:pPr>
              <a:t>62</a:t>
            </a:fld>
            <a:endParaRPr lang="fr-FR" altLang="zh-TW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15160"/>
              </p:ext>
            </p:extLst>
          </p:nvPr>
        </p:nvGraphicFramePr>
        <p:xfrm>
          <a:off x="395536" y="987574"/>
          <a:ext cx="8352929" cy="35620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2121"/>
                <a:gridCol w="2877899"/>
                <a:gridCol w="4702909"/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類型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網站名稱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網址與說明</a:t>
                      </a:r>
                    </a:p>
                  </a:txBody>
                  <a:tcPr/>
                </a:tc>
              </a:tr>
              <a:tr h="10627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圖片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The Johns Hopkins University 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School of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hlinkClick r:id="rId3"/>
                        </a:rPr>
                        <a:t>http://ocw.jhsph.edu/index.cfm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400" dirty="0" smtClean="0"/>
                        <a:t>包含</a:t>
                      </a:r>
                      <a:r>
                        <a:rPr lang="en-US" altLang="zh-TW" sz="1400" dirty="0" smtClean="0"/>
                        <a:t>Courses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dirty="0" smtClean="0"/>
                        <a:t>Topics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dirty="0" smtClean="0"/>
                        <a:t>Collections</a:t>
                      </a:r>
                      <a:r>
                        <a:rPr lang="zh-TW" altLang="en-US" sz="1400" dirty="0" smtClean="0"/>
                        <a:t>、</a:t>
                      </a:r>
                      <a:r>
                        <a:rPr lang="en-US" altLang="zh-TW" sz="1400" b="1" dirty="0" smtClean="0"/>
                        <a:t>Images</a:t>
                      </a:r>
                    </a:p>
                    <a:p>
                      <a:r>
                        <a:rPr lang="zh-TW" altLang="en-US" sz="1400" dirty="0" smtClean="0"/>
                        <a:t>採</a:t>
                      </a:r>
                      <a:r>
                        <a:rPr lang="en-US" altLang="zh-TW" sz="1400" i="0" dirty="0" smtClean="0"/>
                        <a:t>BY-NC-SA 3.0 </a:t>
                      </a:r>
                      <a:r>
                        <a:rPr lang="en-US" altLang="zh-TW" sz="1400" i="0" dirty="0" err="1" smtClean="0"/>
                        <a:t>Unported</a:t>
                      </a:r>
                      <a:endParaRPr lang="zh-TW" altLang="en-US" sz="1400" i="0" dirty="0" smtClean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圖片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In the 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1918</a:t>
                      </a:r>
                      <a:r>
                        <a:rPr lang="en-US" altLang="zh-TW" sz="1600" dirty="0" smtClean="0"/>
                        <a:t> edition </a:t>
                      </a:r>
                      <a:r>
                        <a:rPr lang="en-US" altLang="zh-TW" sz="1600" b="0" dirty="0" smtClean="0"/>
                        <a:t>of </a:t>
                      </a:r>
                      <a:br>
                        <a:rPr lang="en-US" altLang="zh-TW" sz="1600" b="0" dirty="0" smtClean="0"/>
                      </a:br>
                      <a:r>
                        <a:rPr lang="en-US" altLang="zh-TW" sz="1600" b="1" dirty="0" smtClean="0"/>
                        <a:t>Gray's Anatomy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hlinkClick r:id="rId4"/>
                        </a:rPr>
                        <a:t>http://en.wikipedia.org/wiki/List_of_images_and_subjects_in_Gray%27s_Anatomy</a:t>
                      </a:r>
                      <a:endParaRPr lang="en-US" altLang="zh-TW" sz="1400" baseline="0" dirty="0" smtClean="0"/>
                    </a:p>
                    <a:p>
                      <a:r>
                        <a:rPr lang="en-US" altLang="zh-TW" sz="1400" baseline="0" dirty="0" smtClean="0"/>
                        <a:t>Wikipedia-List of images and subjects in Gray's Anatomy</a:t>
                      </a:r>
                    </a:p>
                    <a:p>
                      <a:r>
                        <a:rPr lang="zh-TW" altLang="en-US" sz="1400" baseline="0" dirty="0" smtClean="0"/>
                        <a:t>公共領域</a:t>
                      </a:r>
                      <a:endParaRPr lang="zh-TW" altLang="en-US" sz="1400" dirty="0"/>
                    </a:p>
                  </a:txBody>
                  <a:tcPr/>
                </a:tc>
              </a:tr>
              <a:tr h="11391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 smtClean="0"/>
                        <a:t>Bassett</a:t>
                      </a:r>
                      <a:r>
                        <a:rPr lang="en-US" altLang="zh-TW" sz="1600" dirty="0" smtClean="0"/>
                        <a:t> Collection of Stereoscopic Images of Human Anatomy</a:t>
                      </a:r>
                    </a:p>
                    <a:p>
                      <a:r>
                        <a:rPr lang="zh-TW" altLang="en-US" sz="1200" dirty="0" smtClean="0"/>
                        <a:t>史丹佛大學醫學院</a:t>
                      </a:r>
                      <a:r>
                        <a:rPr lang="en-US" altLang="zh-TW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Bassett</a:t>
                      </a:r>
                      <a:r>
                        <a:rPr lang="zh-TW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博士團隊於</a:t>
                      </a:r>
                      <a:r>
                        <a:rPr lang="en-US" altLang="zh-TW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  <a:r>
                        <a:rPr lang="zh-TW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年開始進行的計畫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5"/>
                        </a:rPr>
                        <a:t>http://lane.stanford.edu/biomed-resources/bassett/index.html</a:t>
                      </a:r>
                      <a:endParaRPr lang="en-US" altLang="zh-TW" sz="1400" dirty="0" smtClean="0"/>
                    </a:p>
                    <a:p>
                      <a:endParaRPr lang="en-US" altLang="zh-TW" sz="1400" dirty="0" smtClean="0"/>
                    </a:p>
                    <a:p>
                      <a:r>
                        <a:rPr lang="zh-TW" altLang="en-US" sz="1400" dirty="0" smtClean="0"/>
                        <a:t>必須寫</a:t>
                      </a:r>
                      <a:r>
                        <a:rPr lang="en-US" altLang="zh-TW" sz="1400" dirty="0" smtClean="0"/>
                        <a:t>mail</a:t>
                      </a:r>
                      <a:r>
                        <a:rPr lang="zh-TW" altLang="en-US" sz="1400" dirty="0" smtClean="0"/>
                        <a:t>取得授權，有明確的聯絡窗口</a:t>
                      </a:r>
                      <a:endParaRPr lang="en-US" altLang="zh-TW" sz="1400" dirty="0" smtClean="0"/>
                    </a:p>
                    <a:p>
                      <a:r>
                        <a:rPr lang="en-US" altLang="zh-TW" sz="1400" dirty="0" smtClean="0"/>
                        <a:t>dbourn@stanford.edu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059832" y="37075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醫學相關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666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63</a:t>
            </a:fld>
            <a:endParaRPr lang="fr-FR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44255"/>
              </p:ext>
            </p:extLst>
          </p:nvPr>
        </p:nvGraphicFramePr>
        <p:xfrm>
          <a:off x="179512" y="1059582"/>
          <a:ext cx="8784978" cy="354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3"/>
                <a:gridCol w="2448271"/>
                <a:gridCol w="532859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類別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網站名稱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網址及說明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自然科學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PhET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University of Colorado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製作，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物理、地球科學、化學、生物等領域的互動式小課程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/>
                        </a:rPr>
                        <a:t>http://phet.colorado.edu/zh_TW/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/>
                        </a:rPr>
                        <a:t>http://phet.colorado.edu/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採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：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BY</a:t>
                      </a: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。可下載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化學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生物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等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ChemWiki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TW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BioWiki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 Davis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製作的線上教科書，針對化學、生物、地科、物理、數學等領域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化學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/>
                        </a:rPr>
                        <a:t>http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/>
                        </a:rPr>
                        <a:t>://chemwiki.ucdavis.edu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/>
                        </a:rPr>
                        <a:t>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生物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/>
                        </a:rPr>
                        <a:t>http://biowiki.ucdavis.edu/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地科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/>
                        </a:rPr>
                        <a:t>http://geowiki.ucdavis.edu/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數學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/>
                        </a:rPr>
                        <a:t>http://mathwiki.ucdavis.edu/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陸續製作中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 Davis</a:t>
                      </a: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製作，採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CC:BY-NC-SA 3.0 United States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charset="0"/>
                        <a:cs typeface="微軟正黑體" charset="0"/>
                      </a:endParaRPr>
                    </a:p>
                  </a:txBody>
                  <a:tcPr marT="45721" marB="45721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物理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中央大學物理演示實驗室 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/>
                        </a:rPr>
                        <a:t>http://demo.phy.tw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/>
                        </a:rPr>
                        <a:t>/</a:t>
                      </a:r>
                      <a:endParaRPr kumimoji="0" lang="en-US" altLang="zh-TW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採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/>
                          <a:ea typeface="新細明體"/>
                        </a:rPr>
                        <a:t>：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BY-NC-SA 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698" marB="4569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62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音樂類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64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190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491932"/>
              </p:ext>
            </p:extLst>
          </p:nvPr>
        </p:nvGraphicFramePr>
        <p:xfrm>
          <a:off x="395536" y="987574"/>
          <a:ext cx="8229600" cy="1980937"/>
        </p:xfrm>
        <a:graphic>
          <a:graphicData uri="http://schemas.openxmlformats.org/drawingml/2006/table">
            <a:tbl>
              <a:tblPr firstRow="1" bandRow="1"/>
              <a:tblGrid>
                <a:gridCol w="936104"/>
                <a:gridCol w="2232248"/>
                <a:gridCol w="5061248"/>
              </a:tblGrid>
              <a:tr h="460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類別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48" marB="4574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網站名稱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48" marB="4574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網址及說明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48" marB="4574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1520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樂譜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48" marB="4574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國際樂譜典藏計畫</a:t>
                      </a:r>
                      <a:r>
                        <a:rPr lang="en-US" altLang="zh-TW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 Music Score Library Project</a:t>
                      </a:r>
                    </a:p>
                  </a:txBody>
                  <a:tcPr marT="45748" marB="4574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altLang="zh-TW" sz="1600" dirty="0" smtClean="0">
                          <a:hlinkClick r:id="rId2"/>
                        </a:rPr>
                        <a:t>http://imslp.org/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收錄了許多屬於公共領域的樂譜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48" marB="4574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857250"/>
          </a:xfrm>
        </p:spPr>
        <p:txBody>
          <a:bodyPr/>
          <a:lstStyle/>
          <a:p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在製作動畫、影片時</a:t>
            </a:r>
            <a:r>
              <a:rPr lang="zh-TW" altLang="en-US" sz="2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，若以</a:t>
            </a:r>
            <a:r>
              <a:rPr lang="en-US" altLang="zh-TW" sz="2800" dirty="0">
                <a:solidFill>
                  <a:prstClr val="white"/>
                </a:solidFill>
                <a:ea typeface="微軟正黑體" panose="020B0604030504040204" pitchFamily="34" charset="-120"/>
              </a:rPr>
              <a:t>CC</a:t>
            </a: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zh-TW" altLang="en-US" sz="2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en-US" altLang="zh-TW" sz="2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為背景音樂</a:t>
            </a: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，要注意</a:t>
            </a:r>
            <a:r>
              <a:rPr lang="zh-TW" altLang="en-US" sz="2800" dirty="0">
                <a:solidFill>
                  <a:prstClr val="white"/>
                </a:solidFill>
                <a:latin typeface="新細明體"/>
                <a:ea typeface="新細明體"/>
              </a:rPr>
              <a:t>：</a:t>
            </a:r>
            <a:endParaRPr lang="zh-TW" altLang="en-US" sz="2800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95536" y="1779662"/>
            <a:ext cx="8280920" cy="29639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選擇下列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種類型的音樂素材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</a:br>
            <a:endParaRPr lang="en-US" altLang="zh-TW" sz="2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姓名標示</a:t>
            </a:r>
            <a:r>
              <a:rPr lang="en-US" altLang="zh-TW" sz="2400" dirty="0">
                <a:solidFill>
                  <a:schemeClr val="tx1"/>
                </a:solidFill>
                <a:ea typeface="+mn-ea"/>
              </a:rPr>
              <a:t>(Attribution</a:t>
            </a:r>
            <a:r>
              <a:rPr lang="en-US" altLang="zh-TW" sz="2400" dirty="0" smtClean="0">
                <a:solidFill>
                  <a:schemeClr val="tx1"/>
                </a:solidFill>
                <a:ea typeface="+mn-ea"/>
              </a:rPr>
              <a:t>, BY)</a:t>
            </a:r>
          </a:p>
          <a:p>
            <a:pPr lvl="1" indent="-419100"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 indent="-4191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姓名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標示、非商業性</a:t>
            </a:r>
            <a:r>
              <a:rPr lang="en-US" altLang="zh-TW" sz="2400" dirty="0">
                <a:solidFill>
                  <a:schemeClr val="tx1"/>
                </a:solidFill>
                <a:ea typeface="+mn-ea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ea typeface="+mn-ea"/>
              </a:rPr>
              <a:t>Attribution-Noncommercial; by-</a:t>
            </a:r>
            <a:r>
              <a:rPr lang="en-US" altLang="zh-TW" sz="2400" dirty="0" err="1" smtClean="0">
                <a:solidFill>
                  <a:schemeClr val="tx1"/>
                </a:solidFill>
                <a:ea typeface="+mn-ea"/>
              </a:rPr>
              <a:t>nc</a:t>
            </a:r>
            <a:r>
              <a:rPr lang="en-US" altLang="zh-TW" sz="2400" dirty="0" smtClean="0">
                <a:solidFill>
                  <a:schemeClr val="tx1"/>
                </a:solidFill>
                <a:ea typeface="+mn-ea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看您製作的影片是否涉及商業目的，若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有，則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不建議使用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zh-TW" alt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85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395536" y="267494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 kern="1200">
                <a:solidFill>
                  <a:schemeClr val="bg1"/>
                </a:solidFill>
                <a:latin typeface="+mj-lt"/>
                <a:ea typeface="新細明體" charset="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9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在製作動畫、影片，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b="1" dirty="0" smtClean="0">
                <a:latin typeface="+mn-lt"/>
                <a:ea typeface="微軟正黑體" panose="020B0604030504040204" pitchFamily="34" charset="-120"/>
              </a:rPr>
              <a:t>CC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音樂當做背景配樂，要注意</a:t>
            </a:r>
            <a:r>
              <a:rPr lang="zh-TW" altLang="en-US" sz="2800" dirty="0" smtClean="0">
                <a:latin typeface="新細明體"/>
                <a:ea typeface="新細明體"/>
              </a:rPr>
              <a:t>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395536" y="1635646"/>
            <a:ext cx="766286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sz="2200" kern="1200">
                <a:solidFill>
                  <a:srgbClr val="595959"/>
                </a:solidFill>
                <a:latin typeface="+mn-lt"/>
                <a:ea typeface="新細明體" charset="0"/>
                <a:cs typeface="新細明體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sz="2000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不能選擇有</a:t>
            </a:r>
            <a:r>
              <a:rPr lang="en-US" altLang="zh-TW" sz="2000" dirty="0" smtClean="0">
                <a:solidFill>
                  <a:srgbClr val="FF0000"/>
                </a:solidFill>
                <a:ea typeface="+mn-ea"/>
              </a:rPr>
              <a:t>ND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要件的素材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在</a:t>
            </a:r>
            <a:r>
              <a:rPr lang="en-US" altLang="zh-TW" sz="1800" dirty="0" smtClean="0">
                <a:solidFill>
                  <a:schemeClr val="tx1"/>
                </a:solidFill>
                <a:ea typeface="+mn-ea"/>
              </a:rPr>
              <a:t>CC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條款中，將音樂搭配作為影像的背景音樂，被</a:t>
            </a:r>
            <a:r>
              <a:rPr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視為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改作行為，因此不能選擇有「禁止改作</a:t>
            </a:r>
            <a:r>
              <a:rPr lang="en-US" altLang="zh-TW" sz="1800" dirty="0" smtClean="0">
                <a:solidFill>
                  <a:schemeClr val="tx1"/>
                </a:solidFill>
                <a:ea typeface="+mn-ea"/>
              </a:rPr>
              <a:t>( No </a:t>
            </a:r>
            <a:r>
              <a:rPr lang="en-US" altLang="zh-TW" sz="1800" dirty="0" err="1" smtClean="0">
                <a:solidFill>
                  <a:schemeClr val="tx1"/>
                </a:solidFill>
                <a:ea typeface="+mn-ea"/>
              </a:rPr>
              <a:t>Derivatives,ND</a:t>
            </a:r>
            <a:r>
              <a:rPr lang="en-US" altLang="zh-TW" sz="1800" dirty="0" smtClean="0">
                <a:solidFill>
                  <a:schemeClr val="tx1"/>
                </a:solidFill>
                <a:ea typeface="+mn-ea"/>
              </a:rPr>
              <a:t>)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」的素材</a:t>
            </a:r>
            <a:endParaRPr lang="en-US" altLang="zh-TW" sz="18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若選擇</a:t>
            </a:r>
            <a:r>
              <a:rPr lang="en-US" altLang="zh-TW" sz="2000" dirty="0" smtClean="0">
                <a:solidFill>
                  <a:srgbClr val="FF0000"/>
                </a:solidFill>
                <a:ea typeface="+mn-ea"/>
              </a:rPr>
              <a:t>SA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要件素材，也要將影片以同樣的條款釋出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SA 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是指如果有改作原著作，產生的衍生著作也要採取相同的授權條款釋出，因此若將有此要件的音樂素材當作背景音樂，您</a:t>
            </a:r>
            <a:r>
              <a:rPr lang="zh-TW" altLang="en-US" sz="1800" u="sng" dirty="0" smtClean="0">
                <a:solidFill>
                  <a:schemeClr val="tx1"/>
                </a:solidFill>
                <a:latin typeface="+mn-ea"/>
                <a:ea typeface="+mn-ea"/>
              </a:rPr>
              <a:t>也必須將該影片採取創用</a:t>
            </a:r>
            <a:r>
              <a:rPr lang="en-US" altLang="zh-TW" sz="1800" u="sng" dirty="0" smtClean="0">
                <a:solidFill>
                  <a:schemeClr val="tx1"/>
                </a:solidFill>
                <a:latin typeface="+mn-ea"/>
                <a:ea typeface="+mn-ea"/>
              </a:rPr>
              <a:t>CC</a:t>
            </a:r>
            <a:r>
              <a:rPr lang="zh-TW" altLang="en-US" sz="1800" u="sng" dirty="0" smtClean="0">
                <a:solidFill>
                  <a:schemeClr val="tx1"/>
                </a:solidFill>
                <a:latin typeface="+mn-ea"/>
                <a:ea typeface="+mn-ea"/>
              </a:rPr>
              <a:t>相同的條款授權釋出</a:t>
            </a:r>
            <a:endParaRPr lang="zh-TW" altLang="en-US" sz="1800" u="sng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47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68</a:t>
            </a:fld>
            <a:endParaRPr lang="fr-FR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29753"/>
            <a:ext cx="8229600" cy="644649"/>
          </a:xfrm>
        </p:spPr>
        <p:txBody>
          <a:bodyPr/>
          <a:lstStyle/>
          <a:p>
            <a:r>
              <a:rPr lang="zh-TW" altLang="en-US" sz="2800" dirty="0" smtClean="0">
                <a:latin typeface="+mn-ea"/>
                <a:ea typeface="+mn-ea"/>
              </a:rPr>
              <a:t>小說明：</a:t>
            </a:r>
            <a:r>
              <a:rPr lang="en-US" altLang="zh-TW" sz="2800" dirty="0" smtClean="0">
                <a:latin typeface="+mn-ea"/>
                <a:ea typeface="+mn-ea"/>
              </a:rPr>
              <a:t>【</a:t>
            </a:r>
            <a:r>
              <a:rPr lang="zh-TW" altLang="en-US" sz="2800" dirty="0" smtClean="0">
                <a:latin typeface="+mn-ea"/>
                <a:ea typeface="+mn-ea"/>
              </a:rPr>
              <a:t>姓名標示</a:t>
            </a:r>
            <a:r>
              <a:rPr lang="en-US" altLang="zh-TW" sz="2800" dirty="0" smtClean="0">
                <a:latin typeface="+mn-ea"/>
                <a:ea typeface="+mn-ea"/>
              </a:rPr>
              <a:t>】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419622"/>
            <a:ext cx="8352928" cy="288032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依據作者指定的標示方式，不少音樂素材網站皆會提供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若作者未指定，利用時要適當的彰顯作者的資訊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作者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姓名</a:t>
            </a:r>
            <a:endParaRPr lang="en-US" altLang="zh-TW" sz="16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作品名稱</a:t>
            </a:r>
            <a:endParaRPr lang="en-US" altLang="zh-TW" sz="24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特定</a:t>
            </a: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</a:rPr>
              <a:t>的來源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網址</a:t>
            </a:r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00100" lvl="1" indent="-457200">
              <a:buClr>
                <a:schemeClr val="bg2">
                  <a:lumMod val="50000"/>
                </a:schemeClr>
              </a:buClr>
              <a:buFont typeface="+mj-lt"/>
              <a:buAutoNum type="arabicParenR"/>
            </a:pPr>
            <a:r>
              <a:rPr lang="zh-TW" altLang="en-US" sz="1400" dirty="0" smtClean="0">
                <a:solidFill>
                  <a:schemeClr val="tx1"/>
                </a:solidFill>
                <a:latin typeface="微軟正黑體"/>
                <a:ea typeface="微軟正黑體"/>
              </a:rPr>
              <a:t>若版面空間充足，建議加上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作者授權</a:t>
            </a:r>
            <a:endParaRPr lang="en-US" altLang="zh-TW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lvl="1" indent="0">
              <a:buClr>
                <a:schemeClr val="bg2">
                  <a:lumMod val="50000"/>
                </a:schemeClr>
              </a:buClr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lang="en-US" altLang="zh-TW" sz="2400" dirty="0" smtClean="0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152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</a:t>
            </a:fld>
            <a:endParaRPr lang="fr-FR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sz="23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3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2300" b="1" dirty="0">
                <a:latin typeface="微軟正黑體" charset="0"/>
                <a:ea typeface="微軟正黑體" charset="0"/>
                <a:cs typeface="微軟正黑體" charset="0"/>
              </a:rPr>
              <a:t>著作財產權</a:t>
            </a:r>
            <a:r>
              <a:rPr kumimoji="0" lang="en-US" altLang="zh-TW" sz="2300" b="1" dirty="0"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300" b="1" dirty="0"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zh-TW" altLang="en-US" sz="2000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只有</a:t>
            </a:r>
            <a:r>
              <a:rPr kumimoji="0" lang="zh-TW" altLang="en-US" sz="2000" dirty="0">
                <a:latin typeface="微軟正黑體" charset="0"/>
                <a:ea typeface="微軟正黑體" charset="0"/>
                <a:cs typeface="微軟正黑體" charset="0"/>
              </a:rPr>
              <a:t>著作權人決定誰能進行</a:t>
            </a:r>
            <a:r>
              <a:rPr kumimoji="0" lang="zh-TW" altLang="en-US" sz="2000" dirty="0" smtClean="0">
                <a:latin typeface="微軟正黑體" charset="0"/>
                <a:ea typeface="微軟正黑體" charset="0"/>
                <a:cs typeface="微軟正黑體" charset="0"/>
              </a:rPr>
              <a:t>這</a:t>
            </a:r>
            <a:r>
              <a:rPr kumimoji="0" lang="en-US" altLang="zh-TW" sz="2000" dirty="0" smtClean="0">
                <a:latin typeface="微軟正黑體" charset="0"/>
                <a:ea typeface="微軟正黑體" charset="0"/>
                <a:cs typeface="微軟正黑體" charset="0"/>
              </a:rPr>
              <a:t>11</a:t>
            </a:r>
            <a:r>
              <a:rPr kumimoji="0" lang="zh-TW" altLang="en-US" sz="2000" dirty="0" smtClean="0">
                <a:latin typeface="微軟正黑體" charset="0"/>
                <a:ea typeface="微軟正黑體" charset="0"/>
                <a:cs typeface="微軟正黑體" charset="0"/>
              </a:rPr>
              <a:t>種利用</a:t>
            </a:r>
            <a:r>
              <a:rPr kumimoji="0" lang="en-US" altLang="zh-TW" sz="2000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/>
            </a:r>
            <a:br>
              <a:rPr kumimoji="0" lang="en-US" altLang="zh-TW" sz="2000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zh-TW" altLang="en-US" sz="2000" dirty="0">
              <a:solidFill>
                <a:srgbClr val="FFFF00"/>
              </a:solidFill>
              <a:latin typeface="Calisto MT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95288" y="700088"/>
            <a:ext cx="8229600" cy="395922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1400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、公開口述權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用嘴念、朗讀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、公開播送權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有線、無線電波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、公開上映權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用機器播放影片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4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、公開演出權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表演、擴音器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…</a:t>
            </a:r>
            <a:endParaRPr kumimoji="0" lang="zh-TW" altLang="en-US" sz="1400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5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、公開傳輸權</a:t>
            </a: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用網路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6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、公開展示權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7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、重製權</a:t>
            </a: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以影印、錄音、錄影等其他方式</a:t>
            </a: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…</a:t>
            </a:r>
            <a:endParaRPr kumimoji="0" lang="zh-TW" altLang="en-US" sz="1400" b="1" dirty="0">
              <a:solidFill>
                <a:srgbClr val="FFFF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8</a:t>
            </a:r>
            <a:r>
              <a:rPr kumimoji="0" lang="zh-TW" altLang="en-US" sz="1400" b="1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編輯權</a:t>
            </a:r>
            <a:endParaRPr kumimoji="0" lang="en-US" altLang="zh-TW" sz="1400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9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、散布權</a:t>
            </a: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10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、出租權</a:t>
            </a:r>
            <a:endParaRPr kumimoji="0" lang="en-US" altLang="zh-TW" sz="1400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lnSpc>
                <a:spcPct val="30000"/>
              </a:lnSpc>
              <a:buFont typeface="Arial" charset="0"/>
              <a:buNone/>
            </a:pP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11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、改作權</a:t>
            </a: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---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投入創意，以翻譯、編曲、改寫等方式</a:t>
            </a:r>
            <a:r>
              <a:rPr kumimoji="0" lang="en-US" altLang="zh-TW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…</a:t>
            </a:r>
            <a:r>
              <a:rPr kumimoji="0" lang="zh-TW" altLang="en-US" sz="1400" b="1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產生出新的「衍生著作」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endParaRPr kumimoji="0" lang="zh-TW" altLang="en-US" sz="600" dirty="0">
              <a:solidFill>
                <a:schemeClr val="bg1"/>
              </a:solidFill>
              <a:latin typeface="Calisto MT" charset="0"/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4067175" y="987425"/>
            <a:ext cx="576263" cy="1800225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C000"/>
              </a:solidFill>
            </a:endParaRPr>
          </a:p>
        </p:txBody>
      </p:sp>
      <p:sp>
        <p:nvSpPr>
          <p:cNvPr id="8" name="文字方塊 8"/>
          <p:cNvSpPr txBox="1">
            <a:spLocks noChangeArrowheads="1"/>
          </p:cNvSpPr>
          <p:nvPr/>
        </p:nvSpPr>
        <p:spPr bwMode="auto">
          <a:xfrm rot="10800000" flipV="1">
            <a:off x="4859338" y="1708150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zh-TW" altLang="en-US" sz="1800" dirty="0">
                <a:solidFill>
                  <a:srgbClr val="FFC000"/>
                </a:solidFill>
                <a:latin typeface="微軟正黑體" charset="0"/>
                <a:ea typeface="微軟正黑體" charset="0"/>
                <a:cs typeface="微軟正黑體" charset="0"/>
              </a:rPr>
              <a:t>對大眾做這些事</a:t>
            </a:r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7308850" y="294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endParaRPr kumimoji="0" lang="zh-TW" altLang="en-US" sz="1800">
              <a:solidFill>
                <a:srgbClr val="000000"/>
              </a:solidFill>
            </a:endParaRPr>
          </a:p>
        </p:txBody>
      </p:sp>
      <p:sp>
        <p:nvSpPr>
          <p:cNvPr id="10" name="投影片編號版面配置區 2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</a:t>
            </a:fld>
            <a:endParaRPr lang="fr-FR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1192420" y="4646629"/>
            <a:ext cx="634094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"/>
              </a:lnSpc>
              <a:spcBef>
                <a:spcPts val="2000"/>
              </a:spcBef>
              <a:buClr>
                <a:srgbClr val="0070C0"/>
              </a:buClr>
              <a:buSzPct val="90000"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＊ ＊ ＊約定不明之部分推定為未讓與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or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未授權＊ ＊ ＊</a:t>
            </a:r>
          </a:p>
        </p:txBody>
      </p:sp>
    </p:spTree>
    <p:extLst>
      <p:ext uri="{BB962C8B-B14F-4D97-AF65-F5344CB8AC3E}">
        <p14:creationId xmlns:p14="http://schemas.microsoft.com/office/powerpoint/2010/main" val="3623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err="1"/>
              <a:t>Mutopia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一個收錄古典音樂的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7654"/>
            <a:ext cx="7662863" cy="24495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600" dirty="0">
                <a:hlinkClick r:id="rId2"/>
              </a:rPr>
              <a:t>http://</a:t>
            </a:r>
            <a:r>
              <a:rPr lang="en-US" altLang="zh-TW" sz="1600" dirty="0" smtClean="0">
                <a:hlinkClick r:id="rId2"/>
              </a:rPr>
              <a:t>www.mutopiaproject.org/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步驟一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可點選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右側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的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Search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或</a:t>
            </a:r>
            <a:r>
              <a:rPr lang="en-US" altLang="zh-TW" sz="1600" dirty="0">
                <a:solidFill>
                  <a:schemeClr val="tx1"/>
                </a:solidFill>
                <a:latin typeface="+mj-lt"/>
                <a:ea typeface="+mn-ea"/>
              </a:rPr>
              <a:t>List all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music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選項搜尋音樂，或點選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上方列表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中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              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Browse the Archive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或</a:t>
            </a:r>
            <a:r>
              <a:rPr lang="en-US" altLang="zh-TW" sz="1600" dirty="0">
                <a:solidFill>
                  <a:schemeClr val="tx1"/>
                </a:solidFill>
                <a:latin typeface="+mj-lt"/>
                <a:ea typeface="+mn-ea"/>
              </a:rPr>
              <a:t>Advanced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Search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選項</a:t>
            </a:r>
            <a:endParaRPr lang="en-US" altLang="zh-TW" sz="16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步驟二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每首歌曲會註明授權狀態為公共領域或創用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CC</a:t>
            </a:r>
            <a:endParaRPr lang="en-US" altLang="zh-TW" sz="16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：</a:t>
            </a:r>
            <a:r>
              <a:rPr lang="en-US" altLang="zh-TW" sz="1600" dirty="0" smtClean="0">
                <a:solidFill>
                  <a:srgbClr val="7030A0"/>
                </a:solidFill>
                <a:ea typeface="+mn-ea"/>
              </a:rPr>
              <a:t>Download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欄位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可下載曲譜（</a:t>
            </a:r>
            <a:r>
              <a:rPr lang="en-US" altLang="zh-TW" sz="1600" dirty="0">
                <a:solidFill>
                  <a:schemeClr val="tx1"/>
                </a:solidFill>
                <a:latin typeface="+mj-lt"/>
                <a:ea typeface="+mn-ea"/>
              </a:rPr>
              <a:t>A4 .pdf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file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n-ea"/>
              </a:rPr>
              <a:t>、</a:t>
            </a:r>
            <a:r>
              <a:rPr lang="en-US" altLang="zh-TW" sz="1600" dirty="0">
                <a:solidFill>
                  <a:schemeClr val="tx1"/>
                </a:solidFill>
                <a:latin typeface="+mj-lt"/>
                <a:ea typeface="+mn-ea"/>
              </a:rPr>
              <a:t>Letter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.pdf file 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               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，以及演奏檔（</a:t>
            </a:r>
            <a:r>
              <a:rPr lang="en-US" altLang="zh-TW" sz="1600" dirty="0">
                <a:solidFill>
                  <a:schemeClr val="tx1"/>
                </a:solidFill>
                <a:latin typeface="+mj-lt"/>
                <a:ea typeface="+mn-ea"/>
              </a:rPr>
              <a:t>.mid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n-ea"/>
              </a:rPr>
              <a:t>file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en-US" altLang="zh-TW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69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502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70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71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85191" y="258761"/>
            <a:ext cx="8229600" cy="857250"/>
          </a:xfrm>
        </p:spPr>
        <p:txBody>
          <a:bodyPr/>
          <a:lstStyle/>
          <a:p>
            <a:r>
              <a:rPr lang="en-US" altLang="zh-TW" sz="3600" dirty="0" err="1" smtClean="0"/>
              <a:t>CCmixter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>採</a:t>
            </a:r>
            <a:r>
              <a:rPr lang="en-US" altLang="zh-TW" sz="1600" dirty="0" smtClean="0"/>
              <a:t> BY</a:t>
            </a:r>
            <a:r>
              <a:rPr lang="zh-TW" altLang="en-US" sz="1600" dirty="0" smtClean="0"/>
              <a:t>、</a:t>
            </a:r>
            <a:r>
              <a:rPr lang="en-US" altLang="zh-TW" sz="1600" dirty="0" smtClean="0"/>
              <a:t> BY-NC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67544" y="1635646"/>
            <a:ext cx="8136904" cy="30963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dig.ccmixter.org/free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一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：先從右上角選擇</a:t>
            </a:r>
            <a:r>
              <a:rPr lang="zh-TW" altLang="en-US" sz="1600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是否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要商業</a:t>
            </a:r>
            <a:r>
              <a:rPr lang="zh-TW" altLang="en-US" sz="1600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利用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（</a:t>
            </a:r>
            <a:r>
              <a:rPr lang="en-US" altLang="zh-TW" sz="1600" dirty="0" smtClean="0">
                <a:solidFill>
                  <a:schemeClr val="tx1"/>
                </a:solidFill>
                <a:ea typeface="新細明體"/>
              </a:rPr>
              <a:t>All licenses 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或 </a:t>
            </a:r>
            <a:r>
              <a:rPr lang="en-US" altLang="zh-TW" sz="1600" dirty="0" smtClean="0">
                <a:solidFill>
                  <a:schemeClr val="tx1"/>
                </a:solidFill>
                <a:ea typeface="+mn-ea"/>
              </a:rPr>
              <a:t>Free for commercial use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點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選擇搜尋框最左側的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向下箭頭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進階搜尋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en-US" altLang="zh-TW" sz="1600" dirty="0" smtClean="0">
                <a:solidFill>
                  <a:schemeClr val="tx1"/>
                </a:solidFill>
                <a:ea typeface="+mn-ea"/>
              </a:rPr>
              <a:t>Advanced 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dig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三：勾選曲風（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genre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）、樂器（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instrument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）、類型（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style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）等條件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四：點選</a:t>
            </a:r>
            <a:r>
              <a:rPr lang="zh-TW" altLang="en-US" sz="1600" dirty="0">
                <a:solidFill>
                  <a:srgbClr val="7030A0"/>
                </a:solidFill>
                <a:latin typeface="+mn-ea"/>
                <a:ea typeface="+mn-ea"/>
              </a:rPr>
              <a:t>搜尋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dig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五：播放（向右箭頭）、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zh-TW" sz="1600" dirty="0">
                <a:solidFill>
                  <a:schemeClr val="tx1"/>
                </a:solidFill>
                <a:latin typeface="微軟正黑體"/>
                <a:ea typeface="微軟正黑體"/>
              </a:rPr>
              <a:t>【</a:t>
            </a:r>
            <a:r>
              <a:rPr lang="en-US" altLang="zh-TW" sz="1600" dirty="0" err="1">
                <a:solidFill>
                  <a:schemeClr val="tx1"/>
                </a:solidFill>
                <a:latin typeface="+mn-ea"/>
              </a:rPr>
              <a:t>i</a:t>
            </a:r>
            <a:r>
              <a:rPr lang="en-US" altLang="zh-TW" sz="1600" dirty="0">
                <a:solidFill>
                  <a:schemeClr val="tx1"/>
                </a:solidFill>
                <a:latin typeface="微軟正黑體"/>
                <a:ea typeface="微軟正黑體"/>
              </a:rPr>
              <a:t>】</a:t>
            </a:r>
            <a:r>
              <a:rPr lang="zh-TW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字母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、最右側有該首歌曲的授權類型</a:t>
            </a:r>
            <a:endParaRPr lang="en-US" altLang="zh-TW" sz="16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zh-TW" sz="1600" dirty="0">
                <a:solidFill>
                  <a:schemeClr val="tx1"/>
                </a:solidFill>
                <a:latin typeface="+mn-ea"/>
                <a:ea typeface="+mn-ea"/>
              </a:rPr>
              <a:t>六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:  </a:t>
            </a:r>
            <a:r>
              <a:rPr lang="zh-TW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點選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【</a:t>
            </a:r>
            <a:r>
              <a:rPr lang="en-US" altLang="zh-TW" sz="1600" dirty="0" err="1" smtClean="0">
                <a:solidFill>
                  <a:schemeClr val="tx1"/>
                </a:solidFill>
                <a:latin typeface="+mn-ea"/>
                <a:ea typeface="+mn-ea"/>
              </a:rPr>
              <a:t>i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】</a:t>
            </a:r>
            <a:r>
              <a:rPr lang="zh-TW" altLang="zh-TW" sz="1600" dirty="0">
                <a:solidFill>
                  <a:schemeClr val="tx1"/>
                </a:solidFill>
                <a:latin typeface="+mn-ea"/>
              </a:rPr>
              <a:t>字母</a:t>
            </a:r>
            <a:r>
              <a:rPr lang="zh-TW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TW" altLang="zh-TW" sz="1600" dirty="0">
                <a:solidFill>
                  <a:schemeClr val="tx1"/>
                </a:solidFill>
                <a:latin typeface="+mn-ea"/>
                <a:ea typeface="+mn-ea"/>
              </a:rPr>
              <a:t>進入下一頁面後，點選左側</a:t>
            </a:r>
            <a:r>
              <a:rPr lang="en-US" altLang="zh-TW" sz="1600" dirty="0">
                <a:solidFill>
                  <a:schemeClr val="tx1"/>
                </a:solidFill>
                <a:ea typeface="+mn-ea"/>
              </a:rPr>
              <a:t>mp3</a:t>
            </a:r>
            <a:r>
              <a:rPr lang="zh-TW" altLang="zh-TW" sz="1600" dirty="0">
                <a:solidFill>
                  <a:schemeClr val="tx1"/>
                </a:solidFill>
                <a:latin typeface="+mn-ea"/>
                <a:ea typeface="+mn-ea"/>
              </a:rPr>
              <a:t>字樣，即可下載該首音樂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               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左上角並有告訴使用者該如何姓名標示</a:t>
            </a:r>
            <a:endParaRPr lang="en-US" altLang="zh-TW" sz="16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：因為網站最近改版過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若您的利用涉及商業利用，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有金錢符號的歌曲不要使用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1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73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39"/>
            <a:ext cx="9144000" cy="4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74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39"/>
            <a:ext cx="9144000" cy="4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75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39"/>
            <a:ext cx="9144000" cy="4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76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39"/>
            <a:ext cx="9144000" cy="4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704503"/>
          </a:xfrm>
        </p:spPr>
        <p:txBody>
          <a:bodyPr/>
          <a:lstStyle/>
          <a:p>
            <a:r>
              <a:rPr lang="en-US" altLang="zh-TW" dirty="0" smtClean="0"/>
              <a:t>Jamendo</a:t>
            </a:r>
            <a:br>
              <a:rPr lang="en-US" altLang="zh-TW" dirty="0" smtClean="0"/>
            </a:b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115616" y="1707654"/>
            <a:ext cx="6624736" cy="30243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www.jamendo.com/en/search</a:t>
            </a:r>
            <a:endParaRPr lang="en-US" altLang="zh-TW" sz="2000" dirty="0" smtClean="0"/>
          </a:p>
          <a:p>
            <a:pPr marL="0" lvl="1" indent="0">
              <a:buNone/>
            </a:pP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一：點選首頁上方的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>Search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二：點選搜尋列下方的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>Advanced Search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（進階搜尋）</a:t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三：點選視窗下方的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>CC License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，選擇所需的條款類型</a:t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四：在搜尋白色框框中鍵入空白鍵，會挑出可供選擇的類型</a:t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五：點選搜尋框中的放大鏡圖示（不用輸入搜尋字串）</a:t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六：點選歌曲名稱，該頁最下面有授權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方式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               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若有需要，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記得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截取此頁面）</a:t>
            </a:r>
            <a:b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七：點選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>download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，即可下載該首歌曲</a:t>
            </a:r>
          </a:p>
        </p:txBody>
      </p:sp>
    </p:spTree>
    <p:extLst>
      <p:ext uri="{BB962C8B-B14F-4D97-AF65-F5344CB8AC3E}">
        <p14:creationId xmlns:p14="http://schemas.microsoft.com/office/powerpoint/2010/main" val="12086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78</a:t>
            </a:fld>
            <a:endParaRPr lang="fr-FR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</a:t>
            </a:fld>
            <a:endParaRPr lang="fr-FR" altLang="zh-TW"/>
          </a:p>
        </p:txBody>
      </p:sp>
      <p:sp>
        <p:nvSpPr>
          <p:cNvPr id="10" name="標題 1"/>
          <p:cNvSpPr>
            <a:spLocks noGrp="1"/>
          </p:cNvSpPr>
          <p:nvPr>
            <p:ph type="title" idx="4294967295"/>
          </p:nvPr>
        </p:nvSpPr>
        <p:spPr>
          <a:xfrm>
            <a:off x="107504" y="-92546"/>
            <a:ext cx="8229600" cy="857250"/>
          </a:xfrm>
        </p:spPr>
        <p:txBody>
          <a:bodyPr/>
          <a:lstStyle/>
          <a:p>
            <a:r>
              <a:rPr lang="zh-TW" altLang="en-US" sz="3200" dirty="0" smtClean="0">
                <a:latin typeface="+mn-ea"/>
                <a:ea typeface="+mn-ea"/>
              </a:rPr>
              <a:t>重製權：以特定方式重現著作內容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</a:t>
            </a:fld>
            <a:endParaRPr lang="fr-FR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4860032" y="1203598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n-ea"/>
                <a:ea typeface="+mn-ea"/>
              </a:rPr>
              <a:t>於學校電子報中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引用</a:t>
            </a:r>
            <a:r>
              <a:rPr lang="zh-TW" altLang="en-US" sz="2000" dirty="0" smtClean="0">
                <a:latin typeface="+mn-ea"/>
                <a:ea typeface="+mn-ea"/>
              </a:rPr>
              <a:t>圖片、文字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latin typeface="+mn-ea"/>
                <a:ea typeface="+mn-ea"/>
              </a:rPr>
              <a:t>上課或演講中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錄音錄影</a:t>
            </a:r>
            <a:endParaRPr lang="en-US" altLang="zh-TW" sz="20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latin typeface="+mn-ea"/>
                <a:ea typeface="+mn-ea"/>
              </a:rPr>
              <a:t>電影院中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翻拍</a:t>
            </a:r>
            <a:r>
              <a:rPr lang="zh-TW" altLang="en-US" sz="2000" dirty="0">
                <a:latin typeface="+mn-ea"/>
                <a:ea typeface="+mn-ea"/>
              </a:rPr>
              <a:t>院線</a:t>
            </a:r>
            <a:r>
              <a:rPr lang="zh-TW" altLang="en-US" sz="2000" dirty="0" smtClean="0">
                <a:latin typeface="+mn-ea"/>
                <a:ea typeface="+mn-ea"/>
              </a:rPr>
              <a:t>片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影印</a:t>
            </a:r>
            <a:r>
              <a:rPr lang="zh-TW" altLang="en-US" sz="2000" dirty="0">
                <a:latin typeface="+mn-ea"/>
                <a:ea typeface="+mn-ea"/>
              </a:rPr>
              <a:t>教科書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latin typeface="+mn-ea"/>
                <a:ea typeface="+mn-ea"/>
              </a:rPr>
              <a:t>當你點下滑鼠右鍵</a:t>
            </a:r>
            <a:r>
              <a:rPr lang="en-US" altLang="zh-TW" sz="2000" dirty="0">
                <a:latin typeface="+mn-ea"/>
                <a:ea typeface="+mn-ea"/>
              </a:rPr>
              <a:t>~</a:t>
            </a:r>
            <a:br>
              <a:rPr lang="en-US" altLang="zh-TW" sz="2000" dirty="0">
                <a:latin typeface="+mn-ea"/>
                <a:ea typeface="+mn-ea"/>
              </a:rPr>
            </a:b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複製、貼上、複製、貼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上</a:t>
            </a:r>
            <a:endParaRPr lang="en-US" altLang="zh-TW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38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79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80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 smtClean="0"/>
              <a:t>Vimeo</a:t>
            </a:r>
            <a:r>
              <a:rPr lang="en-US" altLang="zh-TW" sz="3600" dirty="0"/>
              <a:t>-Music Store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635646"/>
            <a:ext cx="8136904" cy="296391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u="sng" dirty="0">
                <a:hlinkClick r:id="rId2"/>
              </a:rPr>
              <a:t>http://</a:t>
            </a:r>
            <a:r>
              <a:rPr lang="en-US" altLang="zh-TW" u="sng" dirty="0" smtClean="0">
                <a:hlinkClick r:id="rId2"/>
              </a:rPr>
              <a:t>vimeo.com/musicstore</a:t>
            </a:r>
            <a:r>
              <a:rPr lang="en-US" altLang="zh-TW" u="sng" dirty="0"/>
              <a:t/>
            </a:r>
            <a:br>
              <a:rPr lang="en-US" altLang="zh-TW" u="sng" dirty="0"/>
            </a:b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步驟一：點選搜尋列下方的</a:t>
            </a:r>
            <a:r>
              <a:rPr lang="en-US" altLang="zh-TW" sz="1600" dirty="0">
                <a:solidFill>
                  <a:prstClr val="black"/>
                </a:solidFill>
                <a:ea typeface="微軟正黑體"/>
              </a:rPr>
              <a:t>Advanced </a:t>
            </a:r>
            <a:r>
              <a:rPr lang="en-US" altLang="zh-TW" sz="1600" dirty="0" smtClean="0">
                <a:solidFill>
                  <a:prstClr val="black"/>
                </a:solidFill>
                <a:ea typeface="微軟正黑體"/>
              </a:rPr>
              <a:t>Filters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（進階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篩選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）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步驟二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：下方會跳出一個篩選條件視窗，於</a:t>
            </a:r>
            <a:r>
              <a:rPr lang="en-US" altLang="zh-TW" sz="1600" dirty="0" smtClean="0">
                <a:solidFill>
                  <a:prstClr val="black"/>
                </a:solidFill>
                <a:ea typeface="微軟正黑體"/>
              </a:rPr>
              <a:t>License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條件選擇所欲利用的</a:t>
            </a:r>
            <a:r>
              <a:rPr lang="en-US" altLang="zh-TW" sz="1600" dirty="0" smtClean="0">
                <a:solidFill>
                  <a:prstClr val="black"/>
                </a:solidFill>
                <a:latin typeface="+mj-lt"/>
                <a:ea typeface="微軟正黑體"/>
              </a:rPr>
              <a:t>CC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的授權條款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三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：不用輸入搜尋關鍵字，直接點選搜尋，下方即會跳出所有採取該授權條款的歌曲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四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：點選</a:t>
            </a:r>
            <a:r>
              <a:rPr lang="zh-TW" altLang="en-US" sz="1600" dirty="0" smtClean="0">
                <a:solidFill>
                  <a:schemeClr val="bg2">
                    <a:lumMod val="50000"/>
                  </a:schemeClr>
                </a:solidFill>
                <a:latin typeface="微軟正黑體"/>
                <a:ea typeface="微軟正黑體"/>
              </a:rPr>
              <a:t>向右箭頭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即可</a:t>
            </a:r>
            <a:r>
              <a:rPr lang="zh-TW" altLang="en-US" sz="1600" dirty="0" smtClean="0">
                <a:solidFill>
                  <a:srgbClr val="0070C0"/>
                </a:solidFill>
                <a:latin typeface="微軟正黑體"/>
                <a:ea typeface="微軟正黑體"/>
              </a:rPr>
              <a:t>播放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點選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向下箭頭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即可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下載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/>
                <a:ea typeface="微軟正黑體"/>
              </a:rPr>
              <a:t>點選</a:t>
            </a:r>
            <a:r>
              <a:rPr lang="zh-TW" altLang="en-US" sz="1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問號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會跳出視窗告知您該如何</a:t>
            </a:r>
            <a:r>
              <a:rPr lang="zh-TW" altLang="en-US" sz="1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姓名標示</a:t>
            </a:r>
            <a:endParaRPr lang="en-US" altLang="zh-TW" sz="1600" dirty="0" smtClean="0">
              <a:solidFill>
                <a:srgbClr val="7030A0"/>
              </a:solidFill>
              <a:latin typeface="微軟正黑體"/>
              <a:ea typeface="微軟正黑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82</a:t>
            </a:fld>
            <a:endParaRPr lang="fr-FR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83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84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85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86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87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Free music Archive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259632" y="1923678"/>
            <a:ext cx="6480720" cy="1944216"/>
          </a:xfrm>
        </p:spPr>
        <p:txBody>
          <a:bodyPr/>
          <a:lstStyle/>
          <a:p>
            <a:pPr marL="0" indent="0">
              <a:buNone/>
            </a:pPr>
            <a:r>
              <a:rPr lang="en-US" altLang="zh-TW" u="sng" dirty="0">
                <a:hlinkClick r:id="rId2"/>
              </a:rPr>
              <a:t>http://freemusicarchive.org/search/</a:t>
            </a:r>
            <a:endParaRPr lang="en-US" altLang="zh-TW" dirty="0"/>
          </a:p>
          <a:p>
            <a:pPr marL="0" indent="0">
              <a:buNone/>
            </a:pPr>
            <a:r>
              <a:rPr lang="zh-TW" altLang="zh-TW" sz="1800" dirty="0">
                <a:solidFill>
                  <a:schemeClr val="tx1"/>
                </a:solidFill>
                <a:latin typeface="+mn-ea"/>
                <a:ea typeface="+mn-ea"/>
              </a:rPr>
              <a:t>步驟一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zh-TW" sz="1800" dirty="0">
                <a:solidFill>
                  <a:schemeClr val="tx1"/>
                </a:solidFill>
                <a:latin typeface="+mn-ea"/>
                <a:ea typeface="+mn-ea"/>
              </a:rPr>
              <a:t>左側可設定</a:t>
            </a: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條件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，選擇</a:t>
            </a: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CC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授權類型</a:t>
            </a: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zh-TW" sz="1800" dirty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zh-TW" sz="1800" dirty="0">
                <a:solidFill>
                  <a:schemeClr val="tx1"/>
                </a:solidFill>
                <a:latin typeface="+mn-ea"/>
                <a:ea typeface="+mn-ea"/>
              </a:rPr>
              <a:t>點選所</a:t>
            </a: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要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使用的</a:t>
            </a: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歌曲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名稱</a:t>
            </a: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（</a:t>
            </a:r>
            <a:r>
              <a:rPr lang="en-US" altLang="zh-TW" sz="1800" dirty="0" smtClean="0">
                <a:solidFill>
                  <a:srgbClr val="7030A0"/>
                </a:solidFill>
                <a:ea typeface="新細明體"/>
              </a:rPr>
              <a:t>TRACK</a:t>
            </a:r>
            <a:r>
              <a:rPr lang="zh-TW" altLang="en-US" sz="1800" dirty="0" smtClean="0">
                <a:solidFill>
                  <a:srgbClr val="7030A0"/>
                </a:solidFill>
                <a:latin typeface="+mn-ea"/>
                <a:ea typeface="+mn-ea"/>
              </a:rPr>
              <a:t>欄位</a:t>
            </a: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）</a:t>
            </a:r>
            <a:r>
              <a:rPr lang="en-US" altLang="zh-TW" sz="1800" dirty="0">
                <a:solidFill>
                  <a:schemeClr val="tx1"/>
                </a:solidFill>
                <a:latin typeface="新細明體"/>
                <a:ea typeface="新細明體"/>
              </a:rPr>
              <a:t/>
            </a:r>
            <a:br>
              <a:rPr lang="en-US" altLang="zh-TW" sz="1800" dirty="0">
                <a:solidFill>
                  <a:schemeClr val="tx1"/>
                </a:solidFill>
                <a:latin typeface="新細明體"/>
                <a:ea typeface="新細明體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新細明體"/>
                <a:ea typeface="新細明體"/>
              </a:rPr>
              <a:t>步驟三：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點選</a:t>
            </a:r>
            <a:r>
              <a:rPr lang="zh-TW" altLang="en-US" sz="1800" dirty="0" smtClean="0">
                <a:solidFill>
                  <a:srgbClr val="7030A0"/>
                </a:solidFill>
                <a:latin typeface="+mn-ea"/>
                <a:ea typeface="+mn-ea"/>
              </a:rPr>
              <a:t>向下箭頭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即可下載</a:t>
            </a:r>
            <a: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步驟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四：</a:t>
            </a:r>
            <a:r>
              <a:rPr lang="zh-TW" altLang="zh-TW" sz="1800" dirty="0">
                <a:solidFill>
                  <a:schemeClr val="tx1"/>
                </a:solidFill>
                <a:latin typeface="+mn-ea"/>
                <a:ea typeface="+mn-ea"/>
              </a:rPr>
              <a:t>右下角有授權</a:t>
            </a:r>
            <a:r>
              <a:rPr lang="zh-TW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內容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，以及告訴使用使該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如何</a:t>
            </a:r>
            <a:r>
              <a:rPr lang="zh-TW" altLang="en-US" sz="1800" dirty="0">
                <a:solidFill>
                  <a:srgbClr val="FF0000"/>
                </a:solidFill>
                <a:latin typeface="+mn-ea"/>
                <a:ea typeface="+mn-ea"/>
              </a:rPr>
              <a:t>姓名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標示</a:t>
            </a: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</a:rPr>
              <a:t>               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若有需要，記得截取此頁面）</a:t>
            </a:r>
            <a:endParaRPr lang="zh-TW" altLang="zh-TW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5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</a:t>
            </a:fld>
            <a:endParaRPr lang="fr-FR" altLang="zh-TW"/>
          </a:p>
        </p:txBody>
      </p:sp>
      <p:sp>
        <p:nvSpPr>
          <p:cNvPr id="11" name="標題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229600" cy="857250"/>
          </a:xfrm>
        </p:spPr>
        <p:txBody>
          <a:bodyPr/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改作權：產生衍生著作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4305300" y="4767263"/>
            <a:ext cx="533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100" b="1" kern="1200" smtClean="0">
                <a:solidFill>
                  <a:srgbClr val="7F7F7F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</a:t>
            </a:fld>
            <a:endParaRPr lang="fr-FR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149163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哈利波特小說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改編</a:t>
            </a:r>
            <a:r>
              <a:rPr lang="zh-TW" altLang="en-US" sz="2000" dirty="0" smtClean="0">
                <a:latin typeface="+mn-ea"/>
                <a:ea typeface="+mn-ea"/>
              </a:rPr>
              <a:t>成舞台劇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latin typeface="+mn-ea"/>
                <a:ea typeface="+mn-ea"/>
              </a:rPr>
              <a:t>將英文文章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翻譯</a:t>
            </a:r>
            <a:r>
              <a:rPr lang="zh-TW" altLang="en-US" sz="2000" dirty="0">
                <a:latin typeface="+mn-ea"/>
                <a:ea typeface="+mn-ea"/>
              </a:rPr>
              <a:t>成中文</a:t>
            </a: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改寫</a:t>
            </a:r>
            <a:r>
              <a:rPr lang="zh-TW" altLang="en-US" sz="2000" dirty="0">
                <a:latin typeface="+mn-ea"/>
                <a:ea typeface="+mn-ea"/>
              </a:rPr>
              <a:t>他人文章？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惡搞</a:t>
            </a:r>
            <a:r>
              <a:rPr lang="zh-TW" altLang="en-US" sz="2000" dirty="0">
                <a:latin typeface="+mn-ea"/>
                <a:ea typeface="+mn-ea"/>
              </a:rPr>
              <a:t>他人圖片</a:t>
            </a:r>
            <a:r>
              <a:rPr lang="zh-TW" altLang="en-US" sz="2000" dirty="0" smtClean="0">
                <a:latin typeface="+mn-ea"/>
                <a:ea typeface="+mn-ea"/>
              </a:rPr>
              <a:t>？</a:t>
            </a:r>
            <a:endParaRPr lang="en-US" altLang="zh-TW" sz="2000" dirty="0" smtClean="0">
              <a:latin typeface="+mn-ea"/>
              <a:ea typeface="+mn-ea"/>
            </a:endParaRPr>
          </a:p>
          <a:p>
            <a:endParaRPr lang="en-US" altLang="zh-TW" sz="2000" dirty="0">
              <a:latin typeface="+mn-ea"/>
              <a:ea typeface="+mn-ea"/>
            </a:endParaRPr>
          </a:p>
          <a:p>
            <a:r>
              <a:rPr lang="zh-TW" altLang="en-US" sz="2000" dirty="0" smtClean="0">
                <a:latin typeface="+mn-ea"/>
                <a:ea typeface="+mn-ea"/>
              </a:rPr>
              <a:t>冰雪奇緣台語版？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36096" y="4083918"/>
            <a:ext cx="237626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+mn-ea"/>
                <a:ea typeface="+mn-ea"/>
              </a:rPr>
              <a:t>是否投入足夠的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創意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產生一個新的作品？</a:t>
            </a:r>
            <a:endParaRPr lang="zh-TW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87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89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97"/>
            <a:ext cx="9144000" cy="4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90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97"/>
            <a:ext cx="9144000" cy="4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91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97"/>
            <a:ext cx="9144000" cy="4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 smtClean="0"/>
              <a:t>Incompetech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1800" dirty="0" smtClean="0">
                <a:latin typeface="+mn-ea"/>
                <a:ea typeface="+mn-ea"/>
              </a:rPr>
              <a:t>在</a:t>
            </a:r>
            <a:r>
              <a:rPr lang="en-US" altLang="zh-TW" sz="1800" dirty="0">
                <a:latin typeface="+mn-lt"/>
                <a:ea typeface="+mn-ea"/>
              </a:rPr>
              <a:t>Royalty-Free Music</a:t>
            </a:r>
            <a:r>
              <a:rPr lang="zh-TW" altLang="en-US" sz="1800" dirty="0" smtClean="0">
                <a:latin typeface="+mn-ea"/>
                <a:ea typeface="+mn-ea"/>
              </a:rPr>
              <a:t>專區中所有的歌曲皆採 </a:t>
            </a:r>
            <a:r>
              <a:rPr lang="en-US" altLang="zh-TW" sz="1800" dirty="0" smtClean="0">
                <a:latin typeface="+mn-lt"/>
                <a:ea typeface="+mn-ea"/>
              </a:rPr>
              <a:t>CC BY</a:t>
            </a:r>
            <a:endParaRPr lang="zh-TW" altLang="en-US" sz="1800" dirty="0">
              <a:latin typeface="+mn-lt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635646"/>
            <a:ext cx="8568952" cy="29639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u="sng" dirty="0">
                <a:hlinkClick r:id="rId2"/>
              </a:rPr>
              <a:t>http://incompetech.com/music/royalty-free</a:t>
            </a:r>
            <a:r>
              <a:rPr lang="en-US" altLang="zh-TW" u="sng" dirty="0" smtClean="0">
                <a:hlinkClick r:id="rId2"/>
              </a:rPr>
              <a:t>/</a:t>
            </a:r>
            <a:endParaRPr lang="en-US" altLang="zh-TW" u="sng" dirty="0" smtClean="0"/>
          </a:p>
          <a:p>
            <a:pPr marL="0" lvl="0" indent="0">
              <a:buNone/>
            </a:pP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步驟一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：可直接點選左側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曲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風（</a:t>
            </a:r>
            <a:r>
              <a:rPr lang="en-US" altLang="zh-TW" sz="1600" dirty="0" smtClean="0">
                <a:solidFill>
                  <a:schemeClr val="tx1"/>
                </a:solidFill>
                <a:ea typeface="+mn-ea"/>
              </a:rPr>
              <a:t>Genre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）欄位，或勾選</a:t>
            </a:r>
            <a:r>
              <a:rPr lang="en-US" altLang="zh-TW" sz="1600" dirty="0" smtClean="0">
                <a:solidFill>
                  <a:schemeClr val="tx1"/>
                </a:solidFill>
                <a:ea typeface="+mn-ea"/>
              </a:rPr>
              <a:t>Feel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欄位的條件後點選</a:t>
            </a:r>
            <a:r>
              <a:rPr lang="en-US" altLang="zh-TW" sz="1600" dirty="0" smtClean="0">
                <a:solidFill>
                  <a:schemeClr val="tx1"/>
                </a:solidFill>
                <a:ea typeface="+mn-ea"/>
              </a:rPr>
              <a:t>Search</a:t>
            </a:r>
            <a:br>
              <a:rPr lang="en-US" altLang="zh-TW" sz="1600" dirty="0" smtClean="0">
                <a:solidFill>
                  <a:schemeClr val="tx1"/>
                </a:solidFill>
                <a:ea typeface="+mn-ea"/>
              </a:rPr>
            </a:b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：點選後螢幕右半部會跳出搜尋結果，每首歌曲皆可直接播放與下載</a:t>
            </a:r>
            <a:r>
              <a:rPr lang="zh-TW" altLang="en-US" sz="1600" dirty="0">
                <a:solidFill>
                  <a:schemeClr val="tx1"/>
                </a:solidFill>
                <a:latin typeface="+mn-ea"/>
              </a:rPr>
              <a:t>（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向下箭頭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Download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 ）</a:t>
            </a:r>
            <a:endParaRPr lang="en-US" altLang="zh-TW" sz="1600" dirty="0">
              <a:solidFill>
                <a:schemeClr val="tx1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三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：點選每首歌曲右下方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【</a:t>
            </a:r>
            <a:r>
              <a:rPr lang="en-US" altLang="zh-TW" sz="1600" dirty="0" err="1" smtClean="0">
                <a:solidFill>
                  <a:prstClr val="black"/>
                </a:solidFill>
                <a:latin typeface="微軟正黑體"/>
                <a:ea typeface="微軟正黑體"/>
              </a:rPr>
              <a:t>i】more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欄位，下方會跳出該首歌曲更多資訊的視窗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包含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如何姓名標示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（</a:t>
            </a:r>
            <a:r>
              <a:rPr lang="en-US" altLang="zh-TW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Credit </a:t>
            </a:r>
            <a:r>
              <a:rPr lang="en-US" altLang="zh-TW" sz="1600" dirty="0">
                <a:solidFill>
                  <a:schemeClr val="tx1"/>
                </a:solidFill>
                <a:latin typeface="新細明體"/>
                <a:ea typeface="新細明體"/>
              </a:rPr>
              <a:t>this piece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/>
                <a:ea typeface="新細明體"/>
              </a:rPr>
              <a:t>）</a:t>
            </a:r>
            <a:r>
              <a:rPr lang="en-US" altLang="zh-TW" sz="1600" dirty="0">
                <a:solidFill>
                  <a:schemeClr val="tx1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>
                <a:solidFill>
                  <a:schemeClr val="tx1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        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花錢取得不用姓名標示的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授權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版本</a:t>
            </a:r>
            <a:r>
              <a:rPr lang="zh-TW" altLang="en-US" sz="1600" dirty="0" smtClean="0">
                <a:solidFill>
                  <a:prstClr val="black"/>
                </a:solidFill>
                <a:latin typeface="新細明體"/>
                <a:ea typeface="新細明體"/>
              </a:rPr>
              <a:t>（</a:t>
            </a:r>
            <a:r>
              <a:rPr lang="en-US" altLang="zh-TW" sz="1600" dirty="0">
                <a:solidFill>
                  <a:prstClr val="black"/>
                </a:solidFill>
                <a:latin typeface="新細明體"/>
                <a:ea typeface="新細明體"/>
              </a:rPr>
              <a:t>License this piece (no credits)</a:t>
            </a:r>
            <a:r>
              <a:rPr lang="zh-TW" altLang="en-US" sz="1600" dirty="0" smtClean="0">
                <a:solidFill>
                  <a:prstClr val="black"/>
                </a:solidFill>
                <a:latin typeface="新細明體"/>
                <a:ea typeface="新細明體"/>
              </a:rPr>
              <a:t>）</a:t>
            </a:r>
            <a:r>
              <a:rPr lang="en-US" altLang="zh-TW" sz="1600" dirty="0" smtClean="0">
                <a:solidFill>
                  <a:prstClr val="black"/>
                </a:solidFill>
                <a:latin typeface="新細明體"/>
                <a:ea typeface="新細明體"/>
              </a:rPr>
              <a:t>…</a:t>
            </a:r>
            <a:endParaRPr lang="en-US" altLang="zh-TW" sz="1600" dirty="0" smtClea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4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Tribe of noise</a:t>
            </a:r>
            <a:br>
              <a:rPr lang="en-US" altLang="zh-TW" sz="3600" dirty="0" smtClean="0"/>
            </a:br>
            <a:r>
              <a:rPr lang="zh-TW" altLang="en-US" sz="1800" dirty="0" smtClean="0">
                <a:latin typeface="+mn-ea"/>
                <a:ea typeface="+mn-ea"/>
              </a:rPr>
              <a:t>本網站全部歌曲採用</a:t>
            </a:r>
            <a:r>
              <a:rPr lang="en-US" altLang="zh-TW" sz="1800" dirty="0" smtClean="0">
                <a:latin typeface="+mn-lt"/>
                <a:ea typeface="+mn-ea"/>
              </a:rPr>
              <a:t>CC</a:t>
            </a:r>
            <a:r>
              <a:rPr lang="en-US" altLang="zh-TW" sz="1800" dirty="0">
                <a:latin typeface="+mn-lt"/>
                <a:ea typeface="+mn-ea"/>
              </a:rPr>
              <a:t> </a:t>
            </a:r>
            <a:r>
              <a:rPr lang="en-US" altLang="zh-TW" sz="1800" dirty="0" smtClean="0">
                <a:latin typeface="+mn-lt"/>
                <a:ea typeface="+mn-ea"/>
              </a:rPr>
              <a:t>BY</a:t>
            </a:r>
            <a:r>
              <a:rPr lang="en-US" altLang="zh-TW" sz="1800" dirty="0" smtClean="0">
                <a:solidFill>
                  <a:srgbClr val="FFFFFF"/>
                </a:solidFill>
                <a:latin typeface="+mn-lt"/>
                <a:ea typeface="+mn-ea"/>
              </a:rPr>
              <a:t>-SA</a:t>
            </a:r>
            <a:endParaRPr lang="zh-TW" altLang="en-US" sz="18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635646"/>
            <a:ext cx="8064896" cy="28803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u="sng" dirty="0">
                <a:hlinkClick r:id="rId2"/>
              </a:rPr>
              <a:t>http://www.tribeofnoise.com</a:t>
            </a:r>
            <a:r>
              <a:rPr lang="en-US" altLang="zh-TW" u="sng" dirty="0" smtClean="0">
                <a:hlinkClick r:id="rId2"/>
              </a:rPr>
              <a:t>/</a:t>
            </a:r>
            <a:endParaRPr lang="en-US" altLang="zh-TW" u="sng" dirty="0" smtClean="0"/>
          </a:p>
          <a:p>
            <a:pPr marL="0" lvl="0" indent="0">
              <a:buNone/>
            </a:pP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步驟一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：必須要先於網頁右上方</a:t>
            </a:r>
            <a:r>
              <a:rPr lang="zh-TW" altLang="en-US" sz="1600" u="sng" dirty="0" smtClean="0">
                <a:solidFill>
                  <a:prstClr val="black"/>
                </a:solidFill>
                <a:latin typeface="微軟正黑體"/>
                <a:ea typeface="微軟正黑體"/>
              </a:rPr>
              <a:t>加入會員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或以</a:t>
            </a:r>
            <a:r>
              <a:rPr lang="zh-TW" altLang="en-US" sz="1600" u="sng" dirty="0" smtClean="0">
                <a:solidFill>
                  <a:prstClr val="black"/>
                </a:solidFill>
                <a:latin typeface="微軟正黑體"/>
                <a:ea typeface="微軟正黑體"/>
              </a:rPr>
              <a:t>臉書帳戶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登入本網站，方可搜尋和下載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</a:rPr>
              <a:t>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：登錄帳號後，點選左上方列表</a:t>
            </a:r>
            <a:r>
              <a:rPr lang="en-US" altLang="zh-TW" sz="1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Music</a:t>
            </a:r>
            <a:r>
              <a:rPr lang="zh-TW" altLang="en-US" sz="1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選項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，並於下拉選單選擇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Top Music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             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</a:rPr>
              <a:t>進階搜尋等功能，待搜尋結果出現後，逐一試聽歌曲。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</a:rPr>
              <a:t/>
            </a:r>
            <a:b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</a:rPr>
            </a:b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步驟</a:t>
            </a:r>
            <a:r>
              <a:rPr lang="zh-TW" altLang="en-US" sz="1600" dirty="0">
                <a:solidFill>
                  <a:prstClr val="black"/>
                </a:solidFill>
                <a:latin typeface="+mn-ea"/>
                <a:ea typeface="+mn-ea"/>
              </a:rPr>
              <a:t>三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：點選歌曲名稱後進入下一頁，</a:t>
            </a:r>
            <a:r>
              <a:rPr lang="zh-TW" altLang="en-US" sz="1600" dirty="0">
                <a:solidFill>
                  <a:prstClr val="black"/>
                </a:solidFill>
                <a:latin typeface="+mn-ea"/>
                <a:ea typeface="+mn-ea"/>
              </a:rPr>
              <a:t>每首歌曲最下方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有</a:t>
            </a:r>
            <a:r>
              <a:rPr lang="en-US" altLang="zh-TW" sz="1600" dirty="0" smtClean="0">
                <a:solidFill>
                  <a:prstClr val="black"/>
                </a:solidFill>
                <a:latin typeface="+mj-lt"/>
                <a:ea typeface="+mn-ea"/>
              </a:rPr>
              <a:t>CC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授權方式</a:t>
            </a:r>
            <a:r>
              <a:rPr lang="zh-TW" altLang="en-US" sz="1600" dirty="0">
                <a:solidFill>
                  <a:prstClr val="black"/>
                </a:solidFill>
                <a:latin typeface="+mn-ea"/>
                <a:ea typeface="+mn-ea"/>
              </a:rPr>
              <a:t>（本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網站全部的</a:t>
            </a: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>                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歌曲皆採用</a:t>
            </a:r>
            <a:r>
              <a:rPr lang="en-US" altLang="zh-TW" sz="1600" dirty="0">
                <a:solidFill>
                  <a:prstClr val="black"/>
                </a:solidFill>
                <a:latin typeface="+mj-lt"/>
                <a:ea typeface="+mn-ea"/>
              </a:rPr>
              <a:t>CC BY-SA 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），試聽後可點選</a:t>
            </a:r>
            <a:r>
              <a:rPr lang="zh-TW" altLang="en-US" sz="1600" dirty="0" smtClean="0">
                <a:solidFill>
                  <a:srgbClr val="7030A0"/>
                </a:solidFill>
                <a:latin typeface="+mn-ea"/>
                <a:ea typeface="+mn-ea"/>
              </a:rPr>
              <a:t>網頁右方的</a:t>
            </a:r>
            <a:r>
              <a:rPr lang="en-US" altLang="zh-TW" sz="1600" dirty="0" smtClean="0">
                <a:solidFill>
                  <a:srgbClr val="7030A0"/>
                </a:solidFill>
                <a:latin typeface="+mj-lt"/>
                <a:ea typeface="+mn-ea"/>
              </a:rPr>
              <a:t>Download</a:t>
            </a:r>
            <a:r>
              <a:rPr lang="zh-TW" altLang="en-US" sz="1600" dirty="0" smtClean="0">
                <a:solidFill>
                  <a:srgbClr val="7030A0"/>
                </a:solidFill>
                <a:latin typeface="+mj-lt"/>
                <a:ea typeface="+mn-ea"/>
              </a:rPr>
              <a:t>選項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下載該首歌曲</a:t>
            </a:r>
            <a:endParaRPr lang="en-US" altLang="zh-TW" sz="1600" dirty="0" smtClean="0">
              <a:solidFill>
                <a:prstClr val="black"/>
              </a:solidFill>
              <a:latin typeface="新細明體"/>
              <a:ea typeface="新細明體"/>
            </a:endParaRPr>
          </a:p>
          <a:p>
            <a:pPr marL="0" lvl="0" indent="0">
              <a:buNone/>
            </a:pPr>
            <a:r>
              <a:rPr lang="zh-TW" altLang="en-US" sz="1600" dirty="0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：若您將這些音樂作為影片的背景音樂時，</a:t>
            </a: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因為本網站所有的歌曲皆有</a:t>
            </a: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>SA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的要件，</a:t>
            </a: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>            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您的影片也必須採用</a:t>
            </a:r>
            <a:r>
              <a:rPr lang="en-US" altLang="zh-TW" sz="1600" dirty="0" smtClean="0">
                <a:solidFill>
                  <a:prstClr val="black"/>
                </a:solidFill>
                <a:latin typeface="+mn-ea"/>
                <a:ea typeface="+mn-ea"/>
              </a:rPr>
              <a:t>CC BY-SA</a:t>
            </a:r>
            <a:r>
              <a:rPr lang="zh-TW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授權給大眾利用</a:t>
            </a:r>
            <a:endParaRPr lang="en-US" altLang="zh-TW" dirty="0" smtClean="0">
              <a:latin typeface="+mn-ea"/>
              <a:ea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F5F75-3268-5F49-9354-503717758CCA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94</a:t>
            </a:fld>
            <a:endParaRPr lang="fr-FR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95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96</a:t>
            </a:fld>
            <a:endParaRPr lang="fr-FR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9"/>
            <a:ext cx="9144000" cy="48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Freesound</a:t>
            </a:r>
            <a:r>
              <a:rPr lang="en-US" altLang="zh-TW" i="1" dirty="0" smtClean="0"/>
              <a:t/>
            </a:r>
            <a:br>
              <a:rPr lang="en-US" altLang="zh-TW" i="1" dirty="0" smtClean="0"/>
            </a:br>
            <a:r>
              <a:rPr lang="zh-TW" altLang="en-US" sz="1600" dirty="0">
                <a:latin typeface="+mn-ea"/>
                <a:ea typeface="+mn-ea"/>
              </a:rPr>
              <a:t>許多罐頭</a:t>
            </a:r>
            <a:r>
              <a:rPr lang="zh-TW" altLang="en-US" sz="1600" dirty="0" smtClean="0">
                <a:latin typeface="+mn-ea"/>
                <a:ea typeface="+mn-ea"/>
              </a:rPr>
              <a:t>音效，</a:t>
            </a:r>
            <a:r>
              <a:rPr lang="zh-TW" altLang="en-US" sz="1600" dirty="0">
                <a:latin typeface="+mn-ea"/>
                <a:ea typeface="+mn-ea"/>
              </a:rPr>
              <a:t>多</a:t>
            </a:r>
            <a:r>
              <a:rPr lang="zh-TW" altLang="en-US" sz="1600" dirty="0" smtClean="0">
                <a:latin typeface="+mn-ea"/>
                <a:ea typeface="+mn-ea"/>
              </a:rPr>
              <a:t>採用</a:t>
            </a:r>
            <a:r>
              <a:rPr lang="en-US" altLang="zh-TW" sz="1600" dirty="0" smtClean="0"/>
              <a:t>BY</a:t>
            </a:r>
            <a:r>
              <a:rPr lang="zh-TW" altLang="en-US" sz="1600" dirty="0" smtClean="0"/>
              <a:t>、</a:t>
            </a:r>
            <a:r>
              <a:rPr lang="en-US" altLang="zh-TW" sz="1600" dirty="0"/>
              <a:t> BY-NC </a:t>
            </a:r>
            <a:r>
              <a:rPr lang="zh-TW" altLang="en-US" sz="1600" dirty="0" smtClean="0"/>
              <a:t>、</a:t>
            </a:r>
            <a:r>
              <a:rPr lang="en-US" altLang="zh-TW" sz="1600" dirty="0" smtClean="0"/>
              <a:t>CC0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endParaRPr lang="zh-TW" alt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63638"/>
            <a:ext cx="7992888" cy="3168352"/>
          </a:xfrm>
        </p:spPr>
        <p:txBody>
          <a:bodyPr/>
          <a:lstStyle/>
          <a:p>
            <a:pPr marL="0" lvl="0" indent="0">
              <a:buNone/>
            </a:pPr>
            <a:r>
              <a:rPr kumimoji="0" lang="en-US" altLang="zh-TW" sz="2000" dirty="0">
                <a:solidFill>
                  <a:srgbClr val="000000"/>
                </a:solidFill>
                <a:ea typeface="微軟正黑體" charset="0"/>
                <a:cs typeface="微軟正黑體" charset="0"/>
                <a:hlinkClick r:id="rId2"/>
              </a:rPr>
              <a:t>http://</a:t>
            </a:r>
            <a:r>
              <a:rPr kumimoji="0" lang="en-US" altLang="zh-TW" sz="2000" dirty="0" smtClean="0">
                <a:solidFill>
                  <a:srgbClr val="000000"/>
                </a:solidFill>
                <a:ea typeface="微軟正黑體" charset="0"/>
                <a:cs typeface="微軟正黑體" charset="0"/>
                <a:hlinkClick r:id="rId2"/>
              </a:rPr>
              <a:t>freesound.org</a:t>
            </a:r>
            <a:endParaRPr kumimoji="0" lang="en-US" altLang="zh-TW" sz="2000" dirty="0" smtClean="0">
              <a:solidFill>
                <a:srgbClr val="000000"/>
              </a:solidFill>
              <a:ea typeface="微軟正黑體" charset="0"/>
              <a:cs typeface="微軟正黑體" charset="0"/>
            </a:endParaRPr>
          </a:p>
          <a:p>
            <a:pPr marL="0" lvl="0" indent="0">
              <a:buNone/>
            </a:pP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步驟一：註冊會員，點選右上角的註冊（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Register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步驟二：進入註冊頁面，逐一填寫資料，填寫完畢後按最下方註冊鈕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步驟三：於首頁右上方點選登入（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log in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），並輸入所申請的帳號密碼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步驟四：登錄網站以後，請閱讀後勾選頁面最下方接受使用條款，並點選繼續使用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步驟五：於右上角搜尋列輸入關鍵字後，按下放大鏡圖示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步驟六：搜尋結果中每首歌曲的左側的向右箭頭為播放，右側有該首歌曲的授權類型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步驟七：點選要下載歌曲的歌名，進入下載頁面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步驟八：進入下載頁面，點選右方的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Download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，即可下載檔案</a:t>
            </a:r>
          </a:p>
          <a:p>
            <a:pPr marL="0" indent="0">
              <a:buNone/>
            </a:pP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01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4637"/>
          </a:xfrm>
        </p:spPr>
        <p:txBody>
          <a:bodyPr/>
          <a:lstStyle/>
          <a:p>
            <a:pPr>
              <a:defRPr/>
            </a:pPr>
            <a:fld id="{F5E07099-4A6B-1E40-A010-D746A682FF1F}" type="slidenum">
              <a:rPr lang="fr-FR" altLang="zh-TW" smtClean="0"/>
              <a:pPr>
                <a:defRPr/>
              </a:pPr>
              <a:t>98</a:t>
            </a:fld>
            <a:endParaRPr lang="fr-FR" altLang="zh-TW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258763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 kern="1200">
                <a:solidFill>
                  <a:schemeClr val="bg1"/>
                </a:solidFill>
                <a:latin typeface="+mj-lt"/>
                <a:ea typeface="新細明體" charset="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bg1"/>
                </a:solidFill>
                <a:latin typeface="Calisto MT" pitchFamily="18" charset="0"/>
                <a:ea typeface="新細明體" charset="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Calisto MT" pitchFamily="18" charset="0"/>
              </a:defRPr>
            </a:lvl9pPr>
          </a:lstStyle>
          <a:p>
            <a:r>
              <a:rPr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該如何姓名標示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0" y="1347615"/>
            <a:ext cx="9144000" cy="3795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sz="2200" kern="1200">
                <a:solidFill>
                  <a:srgbClr val="595959"/>
                </a:solidFill>
                <a:latin typeface="+mn-lt"/>
                <a:ea typeface="新細明體" charset="0"/>
                <a:cs typeface="新細明體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sz="2000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umimoji="1" kern="1200">
                <a:solidFill>
                  <a:srgbClr val="595959"/>
                </a:solidFill>
                <a:latin typeface="+mn-lt"/>
                <a:ea typeface="新細明體" charset="0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大勇兔</a:t>
            </a:r>
            <a:r>
              <a:rPr lang="zh-TW" altLang="en-US" sz="2000" b="1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http://www.youtube.com/watch?v=xJuVzeuEqXk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秒後的標示方式（授權條款部分有使用圖示）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南藝動畫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15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週年回顧展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  <a:hlinkClick r:id="rId3"/>
              </a:rPr>
              <a:t>http://www.youtube.com/watch?v=tE1uHYt23Ko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1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分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25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秒以後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包含圖示文字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本首音樂有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SA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要件，因此本影片也要採同樣的條款釋出</a:t>
            </a:r>
            <a:endParaRPr lang="en-US" altLang="zh-TW" sz="16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郭采潔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防治愛滋毒品公益短片  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dirty="0" smtClean="0">
                <a:hlinkClick r:id="rId4"/>
              </a:rPr>
              <a:t>http://www.youtube.com/watch?v=3Rws7Q7kw24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0:34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秒以後（全部使用文字，但此影片中姓名標示未註明來源網址，建議要加上）</a:t>
            </a:r>
            <a:endParaRPr lang="zh-TW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7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創世紀">
  <a:themeElements>
    <a:clrScheme name="自訂 1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1465C5"/>
      </a:hlink>
      <a:folHlink>
        <a:srgbClr val="0070C0"/>
      </a:folHlink>
    </a:clrScheme>
    <a:fontScheme name="自訂 8">
      <a:majorFont>
        <a:latin typeface="Garamond"/>
        <a:ea typeface="微軟正黑體"/>
        <a:cs typeface=""/>
      </a:majorFont>
      <a:minorFont>
        <a:latin typeface="Garamond"/>
        <a:ea typeface="微軟正黑體"/>
        <a:cs typeface=""/>
      </a:minorFont>
    </a:fontScheme>
    <a:fmtScheme name="創世紀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創世紀">
  <a:themeElements>
    <a:clrScheme name="自訂 1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1465C5"/>
      </a:hlink>
      <a:folHlink>
        <a:srgbClr val="0070C0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創世紀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172</Template>
  <TotalTime>12187</TotalTime>
  <Words>3574</Words>
  <Application>Microsoft Office PowerPoint</Application>
  <PresentationFormat>如螢幕大小 (16:9)</PresentationFormat>
  <Paragraphs>695</Paragraphs>
  <Slides>105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105</vt:i4>
      </vt:variant>
    </vt:vector>
  </HeadingPairs>
  <TitlesOfParts>
    <vt:vector size="108" baseType="lpstr">
      <vt:lpstr>CC</vt:lpstr>
      <vt:lpstr>創世紀</vt:lpstr>
      <vt:lpstr>5_創世紀</vt:lpstr>
      <vt:lpstr>著作權與創用CC小學堂 –數位教材之用心製作、放心分享、安心使用</vt:lpstr>
      <vt:lpstr>要注意什麼?</vt:lpstr>
      <vt:lpstr>何謂授權?  授什麼「權」?</vt:lpstr>
      <vt:lpstr>著作權</vt:lpstr>
      <vt:lpstr> 著作權的內涵包括 </vt:lpstr>
      <vt:lpstr>著作人格權：對作者人格、聲譽的基本尊重</vt:lpstr>
      <vt:lpstr> 著作財產權 只有著作權人決定誰能進行這11種利用 </vt:lpstr>
      <vt:lpstr>重製權：以特定方式重現著作內容</vt:lpstr>
      <vt:lpstr>改作權：產生衍生著作</vt:lpstr>
      <vt:lpstr>公開傳輸權</vt:lpstr>
      <vt:lpstr>小練習</vt:lpstr>
      <vt:lpstr>著作權</vt:lpstr>
      <vt:lpstr>  我國「著作財產權」保護期間  </vt:lpstr>
      <vt:lpstr>PowerPoint 簡報</vt:lpstr>
      <vt:lpstr>公共領域素材</vt:lpstr>
      <vt:lpstr>PowerPoint 簡報</vt:lpstr>
      <vt:lpstr>補充:其它公共領域素材來源</vt:lpstr>
      <vt:lpstr>猴子自拍照沒版權？攝影師告維基 【聯合新聞網  數位新聞中心╱綜合報導】  2014年08月07日</vt:lpstr>
      <vt:lpstr>  公共領域（Public Domain）  </vt:lpstr>
      <vt:lpstr>著作權</vt:lpstr>
      <vt:lpstr>對於合理使用常見的誤解</vt:lpstr>
      <vt:lpstr>著作權法§52</vt:lpstr>
      <vt:lpstr>著作權法§64</vt:lpstr>
      <vt:lpstr>  怎樣的利用才是「合理範圍」？ 著作權法§65  </vt:lpstr>
      <vt:lpstr>判斷風險，再行利用</vt:lpstr>
      <vt:lpstr>風險來自於</vt:lpstr>
      <vt:lpstr>製作數位教材時，至少要注意</vt:lpstr>
      <vt:lpstr>PowerPoint 簡報</vt:lpstr>
      <vt:lpstr>PowerPoint 簡報</vt:lpstr>
      <vt:lpstr>創用CC</vt:lpstr>
      <vt:lpstr>PowerPoint 簡報</vt:lpstr>
      <vt:lpstr>一般著作權宣告</vt:lpstr>
      <vt:lpstr>創用CC：開放性的公眾授權</vt:lpstr>
      <vt:lpstr>創用CC的授權範圍</vt:lpstr>
      <vt:lpstr>4種核心授權要素</vt:lpstr>
      <vt:lpstr>小說明：【姓名標示】</vt:lpstr>
      <vt:lpstr>PowerPoint 簡報</vt:lpstr>
      <vt:lpstr>4種核心授權要素</vt:lpstr>
      <vt:lpstr>小說明：【相同方式分享】</vt:lpstr>
      <vt:lpstr>PowerPoint 簡報</vt:lpstr>
      <vt:lpstr>PowerPoint 簡報</vt:lpstr>
      <vt:lpstr>小提醒</vt:lpstr>
      <vt:lpstr>動動腦</vt:lpstr>
      <vt:lpstr>紛爭除了著作權外，還有…</vt:lpstr>
      <vt:lpstr>教育大市集   資源上傳注意事項</vt:lpstr>
      <vt:lpstr>PowerPoint 簡報</vt:lpstr>
      <vt:lpstr>PowerPoint 簡報</vt:lpstr>
      <vt:lpstr>圖片類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音樂類</vt:lpstr>
      <vt:lpstr>PowerPoint 簡報</vt:lpstr>
      <vt:lpstr>在製作動畫、影片時，若以CC音樂作 為背景音樂，要注意：</vt:lpstr>
      <vt:lpstr>PowerPoint 簡報</vt:lpstr>
      <vt:lpstr>小說明：【姓名標示】</vt:lpstr>
      <vt:lpstr>Mutopia 一個收錄古典音樂的網站，</vt:lpstr>
      <vt:lpstr>PowerPoint 簡報</vt:lpstr>
      <vt:lpstr>PowerPoint 簡報</vt:lpstr>
      <vt:lpstr>CCmixter 採 BY、 BY-NC</vt:lpstr>
      <vt:lpstr>PowerPoint 簡報</vt:lpstr>
      <vt:lpstr>PowerPoint 簡報</vt:lpstr>
      <vt:lpstr>PowerPoint 簡報</vt:lpstr>
      <vt:lpstr>PowerPoint 簡報</vt:lpstr>
      <vt:lpstr>Jamendo </vt:lpstr>
      <vt:lpstr>PowerPoint 簡報</vt:lpstr>
      <vt:lpstr>PowerPoint 簡報</vt:lpstr>
      <vt:lpstr>PowerPoint 簡報</vt:lpstr>
      <vt:lpstr>Vimeo-Music Store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Free music Archive</vt:lpstr>
      <vt:lpstr>PowerPoint 簡報</vt:lpstr>
      <vt:lpstr>PowerPoint 簡報</vt:lpstr>
      <vt:lpstr>PowerPoint 簡報</vt:lpstr>
      <vt:lpstr>Incompetech 在Royalty-Free Music專區中所有的歌曲皆採 CC BY</vt:lpstr>
      <vt:lpstr>Tribe of noise 本網站全部歌曲採用CC BY-SA</vt:lpstr>
      <vt:lpstr>PowerPoint 簡報</vt:lpstr>
      <vt:lpstr>PowerPoint 簡報</vt:lpstr>
      <vt:lpstr>PowerPoint 簡報</vt:lpstr>
      <vt:lpstr>Freesound 許多罐頭音效，多採用BY、 BY-NC 、CC0 </vt:lpstr>
      <vt:lpstr>PowerPoint 簡報</vt:lpstr>
      <vt:lpstr>PowerPoint 簡報</vt:lpstr>
      <vt:lpstr>PowerPoint 簡報</vt:lpstr>
      <vt:lpstr>PowerPoint 簡報</vt:lpstr>
      <vt:lpstr>範例</vt:lpstr>
      <vt:lpstr>引註範例:放置於PPT最後部分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著作權法與創用CC簡介</dc:title>
  <dc:creator>cyliu66</dc:creator>
  <cp:lastModifiedBy>user</cp:lastModifiedBy>
  <cp:revision>887</cp:revision>
  <cp:lastPrinted>2015-03-03T07:51:24Z</cp:lastPrinted>
  <dcterms:created xsi:type="dcterms:W3CDTF">2013-01-03T02:22:14Z</dcterms:created>
  <dcterms:modified xsi:type="dcterms:W3CDTF">2015-05-06T02:32:37Z</dcterms:modified>
</cp:coreProperties>
</file>