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77" r:id="rId1"/>
  </p:sldMasterIdLst>
  <p:notesMasterIdLst>
    <p:notesMasterId r:id="rId61"/>
  </p:notesMasterIdLst>
  <p:sldIdLst>
    <p:sldId id="256" r:id="rId2"/>
    <p:sldId id="284" r:id="rId3"/>
    <p:sldId id="286" r:id="rId4"/>
    <p:sldId id="320" r:id="rId5"/>
    <p:sldId id="321" r:id="rId6"/>
    <p:sldId id="322" r:id="rId7"/>
    <p:sldId id="325" r:id="rId8"/>
    <p:sldId id="326" r:id="rId9"/>
    <p:sldId id="323" r:id="rId10"/>
    <p:sldId id="324" r:id="rId11"/>
    <p:sldId id="289" r:id="rId12"/>
    <p:sldId id="329" r:id="rId13"/>
    <p:sldId id="331" r:id="rId14"/>
    <p:sldId id="332" r:id="rId15"/>
    <p:sldId id="290" r:id="rId16"/>
    <p:sldId id="333" r:id="rId17"/>
    <p:sldId id="292" r:id="rId18"/>
    <p:sldId id="339" r:id="rId19"/>
    <p:sldId id="344" r:id="rId20"/>
    <p:sldId id="340" r:id="rId21"/>
    <p:sldId id="341" r:id="rId22"/>
    <p:sldId id="342" r:id="rId23"/>
    <p:sldId id="335" r:id="rId24"/>
    <p:sldId id="336" r:id="rId25"/>
    <p:sldId id="337" r:id="rId26"/>
    <p:sldId id="338" r:id="rId27"/>
    <p:sldId id="355" r:id="rId28"/>
    <p:sldId id="356" r:id="rId29"/>
    <p:sldId id="357" r:id="rId30"/>
    <p:sldId id="358" r:id="rId31"/>
    <p:sldId id="359" r:id="rId32"/>
    <p:sldId id="360" r:id="rId33"/>
    <p:sldId id="345" r:id="rId34"/>
    <p:sldId id="346" r:id="rId35"/>
    <p:sldId id="347" r:id="rId36"/>
    <p:sldId id="348" r:id="rId37"/>
    <p:sldId id="349" r:id="rId38"/>
    <p:sldId id="361" r:id="rId39"/>
    <p:sldId id="288" r:id="rId40"/>
    <p:sldId id="299" r:id="rId41"/>
    <p:sldId id="279" r:id="rId42"/>
    <p:sldId id="280" r:id="rId43"/>
    <p:sldId id="300" r:id="rId44"/>
    <p:sldId id="281" r:id="rId45"/>
    <p:sldId id="301" r:id="rId46"/>
    <p:sldId id="283" r:id="rId47"/>
    <p:sldId id="352" r:id="rId48"/>
    <p:sldId id="353" r:id="rId49"/>
    <p:sldId id="354" r:id="rId50"/>
    <p:sldId id="309" r:id="rId51"/>
    <p:sldId id="308" r:id="rId52"/>
    <p:sldId id="310" r:id="rId53"/>
    <p:sldId id="311" r:id="rId54"/>
    <p:sldId id="312" r:id="rId55"/>
    <p:sldId id="313" r:id="rId56"/>
    <p:sldId id="351" r:id="rId57"/>
    <p:sldId id="362" r:id="rId58"/>
    <p:sldId id="363" r:id="rId59"/>
    <p:sldId id="314" r:id="rId6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66"/>
    <a:srgbClr val="FF3300"/>
    <a:srgbClr val="00FFFF"/>
    <a:srgbClr val="FF00FF"/>
    <a:srgbClr val="CC00FF"/>
    <a:srgbClr val="FF6600"/>
    <a:srgbClr val="CC0000"/>
    <a:srgbClr val="CC99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5" autoAdjust="0"/>
    <p:restoredTop sz="87097" autoAdjust="0"/>
  </p:normalViewPr>
  <p:slideViewPr>
    <p:cSldViewPr snapToGrid="0">
      <p:cViewPr varScale="1">
        <p:scale>
          <a:sx n="101" d="100"/>
          <a:sy n="101" d="100"/>
        </p:scale>
        <p:origin x="7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CD5D5A-C9CD-4D9D-84CE-E2FE68B21BAB}" type="doc">
      <dgm:prSet loTypeId="urn:microsoft.com/office/officeart/2005/8/layout/venn3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E5805C5-B819-4E16-AB1F-BE89E62ED6FA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3600" dirty="0" smtClean="0">
              <a:latin typeface="+mn-ea"/>
              <a:ea typeface="+mn-ea"/>
            </a:rPr>
            <a:t>內容</a:t>
          </a:r>
          <a:endParaRPr lang="en-US" altLang="zh-TW" sz="3600" dirty="0" smtClean="0">
            <a:latin typeface="+mn-ea"/>
            <a:ea typeface="+mn-ea"/>
          </a:endParaRPr>
        </a:p>
        <a:p>
          <a:pPr>
            <a:spcAft>
              <a:spcPts val="0"/>
            </a:spcAft>
          </a:pPr>
          <a:r>
            <a:rPr lang="zh-TW" altLang="en-US" sz="3600" dirty="0" smtClean="0">
              <a:solidFill>
                <a:srgbClr val="FF0066"/>
              </a:solidFill>
              <a:latin typeface="+mn-ea"/>
              <a:ea typeface="+mn-ea"/>
            </a:rPr>
            <a:t>豐富</a:t>
          </a:r>
          <a:endParaRPr lang="en-US" altLang="zh-TW" sz="3600" dirty="0" smtClean="0">
            <a:solidFill>
              <a:srgbClr val="FF0066"/>
            </a:solidFill>
            <a:latin typeface="+mn-ea"/>
            <a:ea typeface="+mn-ea"/>
          </a:endParaRPr>
        </a:p>
      </dgm:t>
    </dgm:pt>
    <dgm:pt modelId="{7B05350A-E92B-4411-8E9C-9773DF2E6DD6}" type="parTrans" cxnId="{EB148FC1-4E54-4691-B635-622042D0F89E}">
      <dgm:prSet/>
      <dgm:spPr/>
      <dgm:t>
        <a:bodyPr/>
        <a:lstStyle/>
        <a:p>
          <a:endParaRPr lang="zh-TW" altLang="en-US"/>
        </a:p>
      </dgm:t>
    </dgm:pt>
    <dgm:pt modelId="{029EA576-BB90-4F81-ACAE-E2658AB512BB}" type="sibTrans" cxnId="{EB148FC1-4E54-4691-B635-622042D0F89E}">
      <dgm:prSet/>
      <dgm:spPr/>
      <dgm:t>
        <a:bodyPr/>
        <a:lstStyle/>
        <a:p>
          <a:endParaRPr lang="zh-TW" altLang="en-US"/>
        </a:p>
      </dgm:t>
    </dgm:pt>
    <dgm:pt modelId="{8D7BEE9C-4053-4C63-94CF-DF6AFF8B5C60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3600" dirty="0" smtClean="0">
              <a:solidFill>
                <a:srgbClr val="FF0066"/>
              </a:solidFill>
              <a:latin typeface="+mn-ea"/>
              <a:ea typeface="+mn-ea"/>
            </a:rPr>
            <a:t>安心</a:t>
          </a:r>
          <a:endParaRPr lang="en-US" altLang="zh-TW" sz="3600" dirty="0" smtClean="0">
            <a:solidFill>
              <a:srgbClr val="FF0066"/>
            </a:solidFill>
            <a:latin typeface="+mn-ea"/>
            <a:ea typeface="+mn-ea"/>
          </a:endParaRPr>
        </a:p>
        <a:p>
          <a:pPr>
            <a:spcAft>
              <a:spcPts val="0"/>
            </a:spcAft>
          </a:pPr>
          <a:r>
            <a:rPr lang="zh-TW" altLang="en-US" sz="3600" dirty="0" smtClean="0">
              <a:latin typeface="+mn-ea"/>
              <a:ea typeface="+mn-ea"/>
            </a:rPr>
            <a:t>使用</a:t>
          </a:r>
          <a:endParaRPr lang="en-US" altLang="zh-TW" sz="3600" dirty="0" smtClean="0">
            <a:latin typeface="+mn-ea"/>
            <a:ea typeface="+mn-ea"/>
          </a:endParaRPr>
        </a:p>
      </dgm:t>
    </dgm:pt>
    <dgm:pt modelId="{BDFC40CB-ABAA-4849-8E58-17B7A9D8C9FC}" type="parTrans" cxnId="{612032D4-E303-4F7F-8D76-1F0B99B57B61}">
      <dgm:prSet/>
      <dgm:spPr/>
      <dgm:t>
        <a:bodyPr/>
        <a:lstStyle/>
        <a:p>
          <a:endParaRPr lang="zh-TW" altLang="en-US"/>
        </a:p>
      </dgm:t>
    </dgm:pt>
    <dgm:pt modelId="{B24C21FC-2119-459C-A9EB-766F541C27E6}" type="sibTrans" cxnId="{612032D4-E303-4F7F-8D76-1F0B99B57B61}">
      <dgm:prSet/>
      <dgm:spPr/>
      <dgm:t>
        <a:bodyPr/>
        <a:lstStyle/>
        <a:p>
          <a:endParaRPr lang="zh-TW" altLang="en-US"/>
        </a:p>
      </dgm:t>
    </dgm:pt>
    <dgm:pt modelId="{15767BBC-78C7-468F-90CE-10E546EB60F7}">
      <dgm:prSet phldrT="[文字]" custT="1"/>
      <dgm:spPr/>
      <dgm:t>
        <a:bodyPr/>
        <a:lstStyle/>
        <a:p>
          <a:pPr algn="ctr">
            <a:spcAft>
              <a:spcPts val="0"/>
            </a:spcAft>
          </a:pPr>
          <a:r>
            <a:rPr lang="zh-TW" altLang="en-US" sz="3600" dirty="0" smtClean="0">
              <a:latin typeface="+mn-ea"/>
              <a:ea typeface="+mn-ea"/>
            </a:rPr>
            <a:t>易於</a:t>
          </a:r>
          <a:endParaRPr lang="en-US" altLang="zh-TW" sz="3600" dirty="0" smtClean="0">
            <a:latin typeface="+mn-ea"/>
            <a:ea typeface="+mn-ea"/>
          </a:endParaRPr>
        </a:p>
        <a:p>
          <a:pPr algn="ctr">
            <a:spcAft>
              <a:spcPts val="0"/>
            </a:spcAft>
          </a:pPr>
          <a:r>
            <a:rPr lang="zh-TW" altLang="en-US" sz="3600" dirty="0" smtClean="0">
              <a:solidFill>
                <a:srgbClr val="FF0066"/>
              </a:solidFill>
              <a:latin typeface="+mn-ea"/>
              <a:ea typeface="+mn-ea"/>
            </a:rPr>
            <a:t>分享</a:t>
          </a:r>
          <a:endParaRPr lang="zh-TW" altLang="en-US" sz="3600" dirty="0">
            <a:solidFill>
              <a:srgbClr val="FF0066"/>
            </a:solidFill>
            <a:latin typeface="+mn-ea"/>
            <a:ea typeface="+mn-ea"/>
          </a:endParaRPr>
        </a:p>
      </dgm:t>
    </dgm:pt>
    <dgm:pt modelId="{784EC251-8E39-4CDA-8550-AF16D6BD900A}" type="parTrans" cxnId="{7EE0BC18-BE45-4417-8FE4-BFB017A9F7A2}">
      <dgm:prSet/>
      <dgm:spPr/>
      <dgm:t>
        <a:bodyPr/>
        <a:lstStyle/>
        <a:p>
          <a:endParaRPr lang="zh-TW" altLang="en-US"/>
        </a:p>
      </dgm:t>
    </dgm:pt>
    <dgm:pt modelId="{97C66887-A291-4C7E-B714-A1E677A0EF36}" type="sibTrans" cxnId="{7EE0BC18-BE45-4417-8FE4-BFB017A9F7A2}">
      <dgm:prSet/>
      <dgm:spPr/>
      <dgm:t>
        <a:bodyPr/>
        <a:lstStyle/>
        <a:p>
          <a:endParaRPr lang="zh-TW" altLang="en-US"/>
        </a:p>
      </dgm:t>
    </dgm:pt>
    <dgm:pt modelId="{618D2577-6584-4DB7-B578-08064FB5AC6C}">
      <dgm:prSet phldrT="[文字]" custT="1"/>
      <dgm:spPr/>
      <dgm:t>
        <a:bodyPr/>
        <a:lstStyle/>
        <a:p>
          <a:pPr algn="ctr">
            <a:spcAft>
              <a:spcPts val="0"/>
            </a:spcAft>
          </a:pPr>
          <a:r>
            <a:rPr lang="zh-TW" altLang="en-US" sz="3600" dirty="0" smtClean="0">
              <a:latin typeface="+mn-ea"/>
              <a:ea typeface="+mn-ea"/>
            </a:rPr>
            <a:t>創意</a:t>
          </a:r>
          <a:endParaRPr lang="en-US" altLang="zh-TW" sz="3600" dirty="0" smtClean="0">
            <a:latin typeface="+mn-ea"/>
            <a:ea typeface="+mn-ea"/>
          </a:endParaRPr>
        </a:p>
        <a:p>
          <a:pPr algn="ctr">
            <a:spcAft>
              <a:spcPts val="0"/>
            </a:spcAft>
          </a:pPr>
          <a:r>
            <a:rPr lang="zh-TW" altLang="en-US" sz="3600" dirty="0" smtClean="0">
              <a:solidFill>
                <a:srgbClr val="FF0066"/>
              </a:solidFill>
              <a:latin typeface="+mn-ea"/>
              <a:ea typeface="+mn-ea"/>
            </a:rPr>
            <a:t>加值</a:t>
          </a:r>
          <a:endParaRPr lang="zh-TW" altLang="en-US" sz="3600" dirty="0">
            <a:solidFill>
              <a:srgbClr val="FF0066"/>
            </a:solidFill>
            <a:latin typeface="+mn-ea"/>
            <a:ea typeface="+mn-ea"/>
          </a:endParaRPr>
        </a:p>
      </dgm:t>
    </dgm:pt>
    <dgm:pt modelId="{6A6375BB-8B9B-4050-B72B-78FCEAB14609}" type="parTrans" cxnId="{50FC8A43-51D3-4662-9B0B-2CC8F23B2282}">
      <dgm:prSet/>
      <dgm:spPr/>
      <dgm:t>
        <a:bodyPr/>
        <a:lstStyle/>
        <a:p>
          <a:endParaRPr lang="zh-TW" altLang="en-US"/>
        </a:p>
      </dgm:t>
    </dgm:pt>
    <dgm:pt modelId="{D24F9A7A-6928-4127-A2A5-6C70AB9BE379}" type="sibTrans" cxnId="{50FC8A43-51D3-4662-9B0B-2CC8F23B2282}">
      <dgm:prSet/>
      <dgm:spPr/>
      <dgm:t>
        <a:bodyPr/>
        <a:lstStyle/>
        <a:p>
          <a:endParaRPr lang="zh-TW" altLang="en-US"/>
        </a:p>
      </dgm:t>
    </dgm:pt>
    <dgm:pt modelId="{EEC5FA7A-4A15-4C8C-BF59-887C7AC73656}" type="pres">
      <dgm:prSet presAssocID="{98CD5D5A-C9CD-4D9D-84CE-E2FE68B21BA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7C8D411-E761-4A3A-B4A6-EC0881E2202A}" type="pres">
      <dgm:prSet presAssocID="{CE5805C5-B819-4E16-AB1F-BE89E62ED6FA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897550-36E3-4CA8-855B-D42888888D67}" type="pres">
      <dgm:prSet presAssocID="{029EA576-BB90-4F81-ACAE-E2658AB512BB}" presName="space" presStyleCnt="0"/>
      <dgm:spPr/>
      <dgm:t>
        <a:bodyPr/>
        <a:lstStyle/>
        <a:p>
          <a:endParaRPr lang="zh-TW" altLang="en-US"/>
        </a:p>
      </dgm:t>
    </dgm:pt>
    <dgm:pt modelId="{9F633681-DFA2-400F-82C9-7EAE272C858E}" type="pres">
      <dgm:prSet presAssocID="{8D7BEE9C-4053-4C63-94CF-DF6AFF8B5C60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C7EE0F5-31ED-4230-8B76-50AAAE56B0E5}" type="pres">
      <dgm:prSet presAssocID="{B24C21FC-2119-459C-A9EB-766F541C27E6}" presName="space" presStyleCnt="0"/>
      <dgm:spPr/>
      <dgm:t>
        <a:bodyPr/>
        <a:lstStyle/>
        <a:p>
          <a:endParaRPr lang="zh-TW" altLang="en-US"/>
        </a:p>
      </dgm:t>
    </dgm:pt>
    <dgm:pt modelId="{C1242A60-CC92-433B-973B-FAE6AAFED6D6}" type="pres">
      <dgm:prSet presAssocID="{15767BBC-78C7-468F-90CE-10E546EB60F7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73703A-5B80-4D50-8DB4-18DB3BC57378}" type="pres">
      <dgm:prSet presAssocID="{97C66887-A291-4C7E-B714-A1E677A0EF36}" presName="space" presStyleCnt="0"/>
      <dgm:spPr/>
      <dgm:t>
        <a:bodyPr/>
        <a:lstStyle/>
        <a:p>
          <a:endParaRPr lang="zh-TW" altLang="en-US"/>
        </a:p>
      </dgm:t>
    </dgm:pt>
    <dgm:pt modelId="{26F32EDB-E820-49FF-B0B6-A31787FE12E2}" type="pres">
      <dgm:prSet presAssocID="{618D2577-6584-4DB7-B578-08064FB5AC6C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80079CA-1915-4078-B58F-3C7AECEE312F}" type="presOf" srcId="{98CD5D5A-C9CD-4D9D-84CE-E2FE68B21BAB}" destId="{EEC5FA7A-4A15-4C8C-BF59-887C7AC73656}" srcOrd="0" destOrd="0" presId="urn:microsoft.com/office/officeart/2005/8/layout/venn3"/>
    <dgm:cxn modelId="{612032D4-E303-4F7F-8D76-1F0B99B57B61}" srcId="{98CD5D5A-C9CD-4D9D-84CE-E2FE68B21BAB}" destId="{8D7BEE9C-4053-4C63-94CF-DF6AFF8B5C60}" srcOrd="1" destOrd="0" parTransId="{BDFC40CB-ABAA-4849-8E58-17B7A9D8C9FC}" sibTransId="{B24C21FC-2119-459C-A9EB-766F541C27E6}"/>
    <dgm:cxn modelId="{EB148FC1-4E54-4691-B635-622042D0F89E}" srcId="{98CD5D5A-C9CD-4D9D-84CE-E2FE68B21BAB}" destId="{CE5805C5-B819-4E16-AB1F-BE89E62ED6FA}" srcOrd="0" destOrd="0" parTransId="{7B05350A-E92B-4411-8E9C-9773DF2E6DD6}" sibTransId="{029EA576-BB90-4F81-ACAE-E2658AB512BB}"/>
    <dgm:cxn modelId="{64E76034-86D3-40C7-92CE-A814CB0469DD}" type="presOf" srcId="{15767BBC-78C7-468F-90CE-10E546EB60F7}" destId="{C1242A60-CC92-433B-973B-FAE6AAFED6D6}" srcOrd="0" destOrd="0" presId="urn:microsoft.com/office/officeart/2005/8/layout/venn3"/>
    <dgm:cxn modelId="{7EE0BC18-BE45-4417-8FE4-BFB017A9F7A2}" srcId="{98CD5D5A-C9CD-4D9D-84CE-E2FE68B21BAB}" destId="{15767BBC-78C7-468F-90CE-10E546EB60F7}" srcOrd="2" destOrd="0" parTransId="{784EC251-8E39-4CDA-8550-AF16D6BD900A}" sibTransId="{97C66887-A291-4C7E-B714-A1E677A0EF36}"/>
    <dgm:cxn modelId="{C5D481D2-E8F1-417B-AD56-63A925B64759}" type="presOf" srcId="{8D7BEE9C-4053-4C63-94CF-DF6AFF8B5C60}" destId="{9F633681-DFA2-400F-82C9-7EAE272C858E}" srcOrd="0" destOrd="0" presId="urn:microsoft.com/office/officeart/2005/8/layout/venn3"/>
    <dgm:cxn modelId="{85CE3FD2-3356-4909-A297-90F3C11D5CBA}" type="presOf" srcId="{618D2577-6584-4DB7-B578-08064FB5AC6C}" destId="{26F32EDB-E820-49FF-B0B6-A31787FE12E2}" srcOrd="0" destOrd="0" presId="urn:microsoft.com/office/officeart/2005/8/layout/venn3"/>
    <dgm:cxn modelId="{50FC8A43-51D3-4662-9B0B-2CC8F23B2282}" srcId="{98CD5D5A-C9CD-4D9D-84CE-E2FE68B21BAB}" destId="{618D2577-6584-4DB7-B578-08064FB5AC6C}" srcOrd="3" destOrd="0" parTransId="{6A6375BB-8B9B-4050-B72B-78FCEAB14609}" sibTransId="{D24F9A7A-6928-4127-A2A5-6C70AB9BE379}"/>
    <dgm:cxn modelId="{72A399EE-7BA6-4813-839C-F0E3DDB6E557}" type="presOf" srcId="{CE5805C5-B819-4E16-AB1F-BE89E62ED6FA}" destId="{87C8D411-E761-4A3A-B4A6-EC0881E2202A}" srcOrd="0" destOrd="0" presId="urn:microsoft.com/office/officeart/2005/8/layout/venn3"/>
    <dgm:cxn modelId="{154A9845-7D3F-420C-9E29-609B8F59E034}" type="presParOf" srcId="{EEC5FA7A-4A15-4C8C-BF59-887C7AC73656}" destId="{87C8D411-E761-4A3A-B4A6-EC0881E2202A}" srcOrd="0" destOrd="0" presId="urn:microsoft.com/office/officeart/2005/8/layout/venn3"/>
    <dgm:cxn modelId="{8108BFC0-B0DC-478E-9EB5-5C157D8771B8}" type="presParOf" srcId="{EEC5FA7A-4A15-4C8C-BF59-887C7AC73656}" destId="{3E897550-36E3-4CA8-855B-D42888888D67}" srcOrd="1" destOrd="0" presId="urn:microsoft.com/office/officeart/2005/8/layout/venn3"/>
    <dgm:cxn modelId="{4B704CDF-22BC-431B-8D85-E2450D49DC18}" type="presParOf" srcId="{EEC5FA7A-4A15-4C8C-BF59-887C7AC73656}" destId="{9F633681-DFA2-400F-82C9-7EAE272C858E}" srcOrd="2" destOrd="0" presId="urn:microsoft.com/office/officeart/2005/8/layout/venn3"/>
    <dgm:cxn modelId="{58BC8517-B624-40B0-B67A-D9D1D1F8A31F}" type="presParOf" srcId="{EEC5FA7A-4A15-4C8C-BF59-887C7AC73656}" destId="{9C7EE0F5-31ED-4230-8B76-50AAAE56B0E5}" srcOrd="3" destOrd="0" presId="urn:microsoft.com/office/officeart/2005/8/layout/venn3"/>
    <dgm:cxn modelId="{6FB97FE1-04CB-43BC-A56F-1D4775525FA9}" type="presParOf" srcId="{EEC5FA7A-4A15-4C8C-BF59-887C7AC73656}" destId="{C1242A60-CC92-433B-973B-FAE6AAFED6D6}" srcOrd="4" destOrd="0" presId="urn:microsoft.com/office/officeart/2005/8/layout/venn3"/>
    <dgm:cxn modelId="{71C6CFC9-0497-4C25-838B-646BF374F591}" type="presParOf" srcId="{EEC5FA7A-4A15-4C8C-BF59-887C7AC73656}" destId="{A873703A-5B80-4D50-8DB4-18DB3BC57378}" srcOrd="5" destOrd="0" presId="urn:microsoft.com/office/officeart/2005/8/layout/venn3"/>
    <dgm:cxn modelId="{F20278CD-224D-4829-B36D-02264FE0791A}" type="presParOf" srcId="{EEC5FA7A-4A15-4C8C-BF59-887C7AC73656}" destId="{26F32EDB-E820-49FF-B0B6-A31787FE12E2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05D606-697A-495D-8C11-6BE205330797}" type="doc">
      <dgm:prSet loTypeId="urn:microsoft.com/office/officeart/2011/layout/HexagonRadial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AE0D43C1-A9EE-4AA2-9B09-7F6342AAB098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  <a:t>教育</a:t>
          </a:r>
          <a:r>
            <a:rPr lang="en-US" altLang="zh-TW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  <a:t/>
          </a:r>
          <a:br>
            <a:rPr lang="en-US" altLang="zh-TW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</a:br>
          <a:r>
            <a:rPr lang="zh-TW" altLang="en-US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  <a:t>大市集</a:t>
          </a:r>
          <a:endParaRPr lang="zh-TW" altLang="en-US" baseline="0" dirty="0">
            <a:latin typeface="Times New Roman" panose="02020603050405020304" pitchFamily="18" charset="0"/>
            <a:ea typeface="標楷體" panose="03000509000000000000" pitchFamily="65" charset="-120"/>
          </a:endParaRPr>
        </a:p>
      </dgm:t>
    </dgm:pt>
    <dgm:pt modelId="{6E32D7AB-7FB9-4D04-A734-9CEE94CD7547}" type="parTrans" cxnId="{A23D91FD-472F-4DA6-B695-6DDE68D2406F}">
      <dgm:prSet/>
      <dgm:spPr/>
      <dgm:t>
        <a:bodyPr/>
        <a:lstStyle/>
        <a:p>
          <a:endParaRPr lang="zh-TW" altLang="en-US"/>
        </a:p>
      </dgm:t>
    </dgm:pt>
    <dgm:pt modelId="{B2DD7E42-E8D5-4F96-AC0D-775F6E8B8B83}" type="sibTrans" cxnId="{A23D91FD-472F-4DA6-B695-6DDE68D2406F}">
      <dgm:prSet/>
      <dgm:spPr/>
      <dgm:t>
        <a:bodyPr/>
        <a:lstStyle/>
        <a:p>
          <a:endParaRPr lang="zh-TW" altLang="en-US"/>
        </a:p>
      </dgm:t>
    </dgm:pt>
    <dgm:pt modelId="{708FC816-DFE7-4D9F-88ED-B89F24C8D15F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  <a:t>資源整合</a:t>
          </a:r>
          <a:endParaRPr lang="zh-TW" altLang="en-US" baseline="0" dirty="0">
            <a:latin typeface="Times New Roman" panose="02020603050405020304" pitchFamily="18" charset="0"/>
            <a:ea typeface="標楷體" panose="03000509000000000000" pitchFamily="65" charset="-120"/>
          </a:endParaRPr>
        </a:p>
      </dgm:t>
    </dgm:pt>
    <dgm:pt modelId="{F2689562-5DFC-4F60-BD8C-142B628057B3}" type="parTrans" cxnId="{1EF810CF-DFB3-4F94-9673-45ED0DA0D54D}">
      <dgm:prSet/>
      <dgm:spPr/>
      <dgm:t>
        <a:bodyPr/>
        <a:lstStyle/>
        <a:p>
          <a:endParaRPr lang="zh-TW" altLang="en-US"/>
        </a:p>
      </dgm:t>
    </dgm:pt>
    <dgm:pt modelId="{97237E77-3EB5-4244-86A2-7341BE2B6344}" type="sibTrans" cxnId="{1EF810CF-DFB3-4F94-9673-45ED0DA0D54D}">
      <dgm:prSet/>
      <dgm:spPr/>
      <dgm:t>
        <a:bodyPr/>
        <a:lstStyle/>
        <a:p>
          <a:endParaRPr lang="zh-TW" altLang="en-US"/>
        </a:p>
      </dgm:t>
    </dgm:pt>
    <dgm:pt modelId="{97994D4D-ED32-4866-8EB3-67CAFFBDE5F7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  <a:t>上傳分享</a:t>
          </a:r>
          <a:endParaRPr lang="zh-TW" altLang="en-US" baseline="0" dirty="0">
            <a:latin typeface="Times New Roman" panose="02020603050405020304" pitchFamily="18" charset="0"/>
            <a:ea typeface="標楷體" panose="03000509000000000000" pitchFamily="65" charset="-120"/>
          </a:endParaRPr>
        </a:p>
      </dgm:t>
    </dgm:pt>
    <dgm:pt modelId="{F66109D1-677F-4813-B6F9-39686747EFA5}" type="parTrans" cxnId="{E87478D4-4525-4B81-B070-0C4C21A34A63}">
      <dgm:prSet/>
      <dgm:spPr/>
      <dgm:t>
        <a:bodyPr/>
        <a:lstStyle/>
        <a:p>
          <a:endParaRPr lang="zh-TW" altLang="en-US"/>
        </a:p>
      </dgm:t>
    </dgm:pt>
    <dgm:pt modelId="{C86A3E8F-AD76-4A3E-813F-20F4DB26E31A}" type="sibTrans" cxnId="{E87478D4-4525-4B81-B070-0C4C21A34A63}">
      <dgm:prSet/>
      <dgm:spPr/>
      <dgm:t>
        <a:bodyPr/>
        <a:lstStyle/>
        <a:p>
          <a:endParaRPr lang="zh-TW" altLang="en-US"/>
        </a:p>
      </dgm:t>
    </dgm:pt>
    <dgm:pt modelId="{BE592297-4294-4D65-8E08-131649638DC0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  <a:t>整合檢索</a:t>
          </a:r>
          <a:endParaRPr lang="zh-TW" altLang="en-US" baseline="0" dirty="0">
            <a:latin typeface="Times New Roman" panose="02020603050405020304" pitchFamily="18" charset="0"/>
            <a:ea typeface="標楷體" panose="03000509000000000000" pitchFamily="65" charset="-120"/>
          </a:endParaRPr>
        </a:p>
      </dgm:t>
    </dgm:pt>
    <dgm:pt modelId="{64D7C139-FD91-4154-9AA4-08A0C1022335}" type="parTrans" cxnId="{C0C237E1-89AD-4F28-87D7-BF795582A80D}">
      <dgm:prSet/>
      <dgm:spPr/>
      <dgm:t>
        <a:bodyPr/>
        <a:lstStyle/>
        <a:p>
          <a:endParaRPr lang="zh-TW" altLang="en-US"/>
        </a:p>
      </dgm:t>
    </dgm:pt>
    <dgm:pt modelId="{C684585C-454E-46E4-BF0F-81EEF290076C}" type="sibTrans" cxnId="{C0C237E1-89AD-4F28-87D7-BF795582A80D}">
      <dgm:prSet/>
      <dgm:spPr/>
      <dgm:t>
        <a:bodyPr/>
        <a:lstStyle/>
        <a:p>
          <a:endParaRPr lang="zh-TW" altLang="en-US"/>
        </a:p>
      </dgm:t>
    </dgm:pt>
    <dgm:pt modelId="{28E87949-4EA7-4B67-966A-35317135D4AD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  <a:t>資源下載</a:t>
          </a:r>
          <a:endParaRPr lang="zh-TW" altLang="en-US" baseline="0" dirty="0">
            <a:latin typeface="Times New Roman" panose="02020603050405020304" pitchFamily="18" charset="0"/>
            <a:ea typeface="標楷體" panose="03000509000000000000" pitchFamily="65" charset="-120"/>
          </a:endParaRPr>
        </a:p>
      </dgm:t>
    </dgm:pt>
    <dgm:pt modelId="{85D31000-37F3-4038-86F7-4E5B6CCAB8D7}" type="parTrans" cxnId="{70BCB1DD-81F1-40BC-BF1E-BF86E66F6A34}">
      <dgm:prSet/>
      <dgm:spPr/>
      <dgm:t>
        <a:bodyPr/>
        <a:lstStyle/>
        <a:p>
          <a:endParaRPr lang="zh-TW" altLang="en-US"/>
        </a:p>
      </dgm:t>
    </dgm:pt>
    <dgm:pt modelId="{B02A3B8D-5A97-4D50-A41B-1AAF95FD4F93}" type="sibTrans" cxnId="{70BCB1DD-81F1-40BC-BF1E-BF86E66F6A34}">
      <dgm:prSet/>
      <dgm:spPr/>
      <dgm:t>
        <a:bodyPr/>
        <a:lstStyle/>
        <a:p>
          <a:endParaRPr lang="zh-TW" altLang="en-US"/>
        </a:p>
      </dgm:t>
    </dgm:pt>
    <dgm:pt modelId="{8335D1BA-5D91-4440-8408-3969F1330E31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  <a:t>明確授權</a:t>
          </a:r>
          <a:endParaRPr lang="zh-TW" altLang="en-US" baseline="0" dirty="0">
            <a:latin typeface="Times New Roman" panose="02020603050405020304" pitchFamily="18" charset="0"/>
            <a:ea typeface="標楷體" panose="03000509000000000000" pitchFamily="65" charset="-120"/>
          </a:endParaRPr>
        </a:p>
      </dgm:t>
    </dgm:pt>
    <dgm:pt modelId="{87F9D677-6EA8-49F9-9A6E-F1DB504347B0}" type="parTrans" cxnId="{2C2FC215-30CE-428B-BE01-BC1D0E28876E}">
      <dgm:prSet/>
      <dgm:spPr/>
      <dgm:t>
        <a:bodyPr/>
        <a:lstStyle/>
        <a:p>
          <a:endParaRPr lang="zh-TW" altLang="en-US"/>
        </a:p>
      </dgm:t>
    </dgm:pt>
    <dgm:pt modelId="{3B8874AA-0DB4-4DB7-AE19-AFE5657F1B21}" type="sibTrans" cxnId="{2C2FC215-30CE-428B-BE01-BC1D0E28876E}">
      <dgm:prSet/>
      <dgm:spPr/>
      <dgm:t>
        <a:bodyPr/>
        <a:lstStyle/>
        <a:p>
          <a:endParaRPr lang="zh-TW" altLang="en-US"/>
        </a:p>
      </dgm:t>
    </dgm:pt>
    <dgm:pt modelId="{38FFA751-A5C1-4EFC-9BD7-4416DF0EE655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  <a:t>Open API</a:t>
          </a:r>
          <a:endParaRPr lang="zh-TW" altLang="en-US" baseline="0" dirty="0">
            <a:latin typeface="Times New Roman" panose="02020603050405020304" pitchFamily="18" charset="0"/>
            <a:ea typeface="標楷體" panose="03000509000000000000" pitchFamily="65" charset="-120"/>
          </a:endParaRPr>
        </a:p>
      </dgm:t>
    </dgm:pt>
    <dgm:pt modelId="{A40F6B34-E385-4C77-ADD7-42C1AA9DF361}" type="parTrans" cxnId="{032FD39C-4D03-48EF-AA28-E81F2881B335}">
      <dgm:prSet/>
      <dgm:spPr/>
      <dgm:t>
        <a:bodyPr/>
        <a:lstStyle/>
        <a:p>
          <a:endParaRPr lang="zh-TW" altLang="en-US"/>
        </a:p>
      </dgm:t>
    </dgm:pt>
    <dgm:pt modelId="{33A88F99-6834-4DCF-85F7-18E7F7090D59}" type="sibTrans" cxnId="{032FD39C-4D03-48EF-AA28-E81F2881B335}">
      <dgm:prSet/>
      <dgm:spPr/>
      <dgm:t>
        <a:bodyPr/>
        <a:lstStyle/>
        <a:p>
          <a:endParaRPr lang="zh-TW" altLang="en-US"/>
        </a:p>
      </dgm:t>
    </dgm:pt>
    <dgm:pt modelId="{F879B7AD-E223-4369-A647-293DAD93F48E}" type="pres">
      <dgm:prSet presAssocID="{B505D606-697A-495D-8C11-6BE20533079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F348A698-1BB8-4E4C-A86D-5C623A6D45C3}" type="pres">
      <dgm:prSet presAssocID="{AE0D43C1-A9EE-4AA2-9B09-7F6342AAB098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zh-TW" altLang="en-US"/>
        </a:p>
      </dgm:t>
    </dgm:pt>
    <dgm:pt modelId="{94523CC3-9C33-464E-B275-9B386BA388C4}" type="pres">
      <dgm:prSet presAssocID="{708FC816-DFE7-4D9F-88ED-B89F24C8D15F}" presName="Accent1" presStyleCnt="0"/>
      <dgm:spPr/>
      <dgm:t>
        <a:bodyPr/>
        <a:lstStyle/>
        <a:p>
          <a:endParaRPr lang="zh-TW" altLang="en-US"/>
        </a:p>
      </dgm:t>
    </dgm:pt>
    <dgm:pt modelId="{424832D9-1F5A-40FE-B189-F4C9D51760ED}" type="pres">
      <dgm:prSet presAssocID="{708FC816-DFE7-4D9F-88ED-B89F24C8D15F}" presName="Accent" presStyleLbl="bgShp" presStyleIdx="0" presStyleCnt="6"/>
      <dgm:spPr/>
      <dgm:t>
        <a:bodyPr/>
        <a:lstStyle/>
        <a:p>
          <a:endParaRPr lang="zh-TW" altLang="en-US"/>
        </a:p>
      </dgm:t>
    </dgm:pt>
    <dgm:pt modelId="{E112D951-AEF0-4CBB-AB33-DCEA8EAA4AB1}" type="pres">
      <dgm:prSet presAssocID="{708FC816-DFE7-4D9F-88ED-B89F24C8D15F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BC133B-A740-4D22-ABD4-A3B212D213D8}" type="pres">
      <dgm:prSet presAssocID="{97994D4D-ED32-4866-8EB3-67CAFFBDE5F7}" presName="Accent2" presStyleCnt="0"/>
      <dgm:spPr/>
      <dgm:t>
        <a:bodyPr/>
        <a:lstStyle/>
        <a:p>
          <a:endParaRPr lang="zh-TW" altLang="en-US"/>
        </a:p>
      </dgm:t>
    </dgm:pt>
    <dgm:pt modelId="{952F409D-6F79-4545-B12E-38728A49F376}" type="pres">
      <dgm:prSet presAssocID="{97994D4D-ED32-4866-8EB3-67CAFFBDE5F7}" presName="Accent" presStyleLbl="bgShp" presStyleIdx="1" presStyleCnt="6"/>
      <dgm:spPr/>
      <dgm:t>
        <a:bodyPr/>
        <a:lstStyle/>
        <a:p>
          <a:endParaRPr lang="zh-TW" altLang="en-US"/>
        </a:p>
      </dgm:t>
    </dgm:pt>
    <dgm:pt modelId="{A1260683-637C-495A-A547-61B24E2456BF}" type="pres">
      <dgm:prSet presAssocID="{97994D4D-ED32-4866-8EB3-67CAFFBDE5F7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DBF281-DEB8-4C6D-AA54-FC6CFB88D3F1}" type="pres">
      <dgm:prSet presAssocID="{BE592297-4294-4D65-8E08-131649638DC0}" presName="Accent3" presStyleCnt="0"/>
      <dgm:spPr/>
      <dgm:t>
        <a:bodyPr/>
        <a:lstStyle/>
        <a:p>
          <a:endParaRPr lang="zh-TW" altLang="en-US"/>
        </a:p>
      </dgm:t>
    </dgm:pt>
    <dgm:pt modelId="{A06A0528-88E4-4C74-8FFE-87B86461585D}" type="pres">
      <dgm:prSet presAssocID="{BE592297-4294-4D65-8E08-131649638DC0}" presName="Accent" presStyleLbl="bgShp" presStyleIdx="2" presStyleCnt="6"/>
      <dgm:spPr/>
      <dgm:t>
        <a:bodyPr/>
        <a:lstStyle/>
        <a:p>
          <a:endParaRPr lang="zh-TW" altLang="en-US"/>
        </a:p>
      </dgm:t>
    </dgm:pt>
    <dgm:pt modelId="{7B2DFD0B-A4BB-41E1-AA9E-AFE65EA2478C}" type="pres">
      <dgm:prSet presAssocID="{BE592297-4294-4D65-8E08-131649638DC0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D0011A-525E-4161-B463-F4BA88EBB30C}" type="pres">
      <dgm:prSet presAssocID="{28E87949-4EA7-4B67-966A-35317135D4AD}" presName="Accent4" presStyleCnt="0"/>
      <dgm:spPr/>
      <dgm:t>
        <a:bodyPr/>
        <a:lstStyle/>
        <a:p>
          <a:endParaRPr lang="zh-TW" altLang="en-US"/>
        </a:p>
      </dgm:t>
    </dgm:pt>
    <dgm:pt modelId="{BC74B565-CA56-49E0-92AB-298CECFB1BB4}" type="pres">
      <dgm:prSet presAssocID="{28E87949-4EA7-4B67-966A-35317135D4AD}" presName="Accent" presStyleLbl="bgShp" presStyleIdx="3" presStyleCnt="6"/>
      <dgm:spPr/>
      <dgm:t>
        <a:bodyPr/>
        <a:lstStyle/>
        <a:p>
          <a:endParaRPr lang="zh-TW" altLang="en-US"/>
        </a:p>
      </dgm:t>
    </dgm:pt>
    <dgm:pt modelId="{D1F201FA-A59B-48A2-84B4-32407C377F01}" type="pres">
      <dgm:prSet presAssocID="{28E87949-4EA7-4B67-966A-35317135D4AD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46B430-3E19-4057-B8C2-907C7F042D20}" type="pres">
      <dgm:prSet presAssocID="{8335D1BA-5D91-4440-8408-3969F1330E31}" presName="Accent5" presStyleCnt="0"/>
      <dgm:spPr/>
      <dgm:t>
        <a:bodyPr/>
        <a:lstStyle/>
        <a:p>
          <a:endParaRPr lang="zh-TW" altLang="en-US"/>
        </a:p>
      </dgm:t>
    </dgm:pt>
    <dgm:pt modelId="{FCE3E2AD-4FE8-468B-B159-B5AD8B71F7B5}" type="pres">
      <dgm:prSet presAssocID="{8335D1BA-5D91-4440-8408-3969F1330E31}" presName="Accent" presStyleLbl="bgShp" presStyleIdx="4" presStyleCnt="6"/>
      <dgm:spPr/>
      <dgm:t>
        <a:bodyPr/>
        <a:lstStyle/>
        <a:p>
          <a:endParaRPr lang="zh-TW" altLang="en-US"/>
        </a:p>
      </dgm:t>
    </dgm:pt>
    <dgm:pt modelId="{B80FEE4A-6EAC-4A29-976C-7D5076499B59}" type="pres">
      <dgm:prSet presAssocID="{8335D1BA-5D91-4440-8408-3969F1330E31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BA16FA-8FCA-4F78-8F63-4892E206D74E}" type="pres">
      <dgm:prSet presAssocID="{38FFA751-A5C1-4EFC-9BD7-4416DF0EE655}" presName="Accent6" presStyleCnt="0"/>
      <dgm:spPr/>
      <dgm:t>
        <a:bodyPr/>
        <a:lstStyle/>
        <a:p>
          <a:endParaRPr lang="zh-TW" altLang="en-US"/>
        </a:p>
      </dgm:t>
    </dgm:pt>
    <dgm:pt modelId="{294ABDB2-520D-429E-A63E-2F6DE599AF3E}" type="pres">
      <dgm:prSet presAssocID="{38FFA751-A5C1-4EFC-9BD7-4416DF0EE655}" presName="Accent" presStyleLbl="bgShp" presStyleIdx="5" presStyleCnt="6"/>
      <dgm:spPr/>
      <dgm:t>
        <a:bodyPr/>
        <a:lstStyle/>
        <a:p>
          <a:endParaRPr lang="zh-TW" altLang="en-US"/>
        </a:p>
      </dgm:t>
    </dgm:pt>
    <dgm:pt modelId="{61EFBDB9-C179-4BC1-9C41-DD81A3173C67}" type="pres">
      <dgm:prSet presAssocID="{38FFA751-A5C1-4EFC-9BD7-4416DF0EE655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BA8A8B3-B7AB-497C-8144-A7930F48C520}" type="presOf" srcId="{708FC816-DFE7-4D9F-88ED-B89F24C8D15F}" destId="{E112D951-AEF0-4CBB-AB33-DCEA8EAA4AB1}" srcOrd="0" destOrd="0" presId="urn:microsoft.com/office/officeart/2011/layout/HexagonRadial"/>
    <dgm:cxn modelId="{C0C237E1-89AD-4F28-87D7-BF795582A80D}" srcId="{AE0D43C1-A9EE-4AA2-9B09-7F6342AAB098}" destId="{BE592297-4294-4D65-8E08-131649638DC0}" srcOrd="2" destOrd="0" parTransId="{64D7C139-FD91-4154-9AA4-08A0C1022335}" sibTransId="{C684585C-454E-46E4-BF0F-81EEF290076C}"/>
    <dgm:cxn modelId="{2D982059-1CB4-42CF-9711-DA9C16DF538B}" type="presOf" srcId="{97994D4D-ED32-4866-8EB3-67CAFFBDE5F7}" destId="{A1260683-637C-495A-A547-61B24E2456BF}" srcOrd="0" destOrd="0" presId="urn:microsoft.com/office/officeart/2011/layout/HexagonRadial"/>
    <dgm:cxn modelId="{28EC6419-871C-44A6-8800-74F6D19BEA81}" type="presOf" srcId="{38FFA751-A5C1-4EFC-9BD7-4416DF0EE655}" destId="{61EFBDB9-C179-4BC1-9C41-DD81A3173C67}" srcOrd="0" destOrd="0" presId="urn:microsoft.com/office/officeart/2011/layout/HexagonRadial"/>
    <dgm:cxn modelId="{77C40AD3-4602-4F4A-82CF-874BC6360182}" type="presOf" srcId="{B505D606-697A-495D-8C11-6BE205330797}" destId="{F879B7AD-E223-4369-A647-293DAD93F48E}" srcOrd="0" destOrd="0" presId="urn:microsoft.com/office/officeart/2011/layout/HexagonRadial"/>
    <dgm:cxn modelId="{3423A068-634E-45BF-9704-8BEF74E7F8EC}" type="presOf" srcId="{8335D1BA-5D91-4440-8408-3969F1330E31}" destId="{B80FEE4A-6EAC-4A29-976C-7D5076499B59}" srcOrd="0" destOrd="0" presId="urn:microsoft.com/office/officeart/2011/layout/HexagonRadial"/>
    <dgm:cxn modelId="{1EF810CF-DFB3-4F94-9673-45ED0DA0D54D}" srcId="{AE0D43C1-A9EE-4AA2-9B09-7F6342AAB098}" destId="{708FC816-DFE7-4D9F-88ED-B89F24C8D15F}" srcOrd="0" destOrd="0" parTransId="{F2689562-5DFC-4F60-BD8C-142B628057B3}" sibTransId="{97237E77-3EB5-4244-86A2-7341BE2B6344}"/>
    <dgm:cxn modelId="{70BCB1DD-81F1-40BC-BF1E-BF86E66F6A34}" srcId="{AE0D43C1-A9EE-4AA2-9B09-7F6342AAB098}" destId="{28E87949-4EA7-4B67-966A-35317135D4AD}" srcOrd="3" destOrd="0" parTransId="{85D31000-37F3-4038-86F7-4E5B6CCAB8D7}" sibTransId="{B02A3B8D-5A97-4D50-A41B-1AAF95FD4F93}"/>
    <dgm:cxn modelId="{5E152A2F-25AC-45FF-86BA-9CA179A1C969}" type="presOf" srcId="{BE592297-4294-4D65-8E08-131649638DC0}" destId="{7B2DFD0B-A4BB-41E1-AA9E-AFE65EA2478C}" srcOrd="0" destOrd="0" presId="urn:microsoft.com/office/officeart/2011/layout/HexagonRadial"/>
    <dgm:cxn modelId="{032FD39C-4D03-48EF-AA28-E81F2881B335}" srcId="{AE0D43C1-A9EE-4AA2-9B09-7F6342AAB098}" destId="{38FFA751-A5C1-4EFC-9BD7-4416DF0EE655}" srcOrd="5" destOrd="0" parTransId="{A40F6B34-E385-4C77-ADD7-42C1AA9DF361}" sibTransId="{33A88F99-6834-4DCF-85F7-18E7F7090D59}"/>
    <dgm:cxn modelId="{2C2FC215-30CE-428B-BE01-BC1D0E28876E}" srcId="{AE0D43C1-A9EE-4AA2-9B09-7F6342AAB098}" destId="{8335D1BA-5D91-4440-8408-3969F1330E31}" srcOrd="4" destOrd="0" parTransId="{87F9D677-6EA8-49F9-9A6E-F1DB504347B0}" sibTransId="{3B8874AA-0DB4-4DB7-AE19-AFE5657F1B21}"/>
    <dgm:cxn modelId="{A23D91FD-472F-4DA6-B695-6DDE68D2406F}" srcId="{B505D606-697A-495D-8C11-6BE205330797}" destId="{AE0D43C1-A9EE-4AA2-9B09-7F6342AAB098}" srcOrd="0" destOrd="0" parTransId="{6E32D7AB-7FB9-4D04-A734-9CEE94CD7547}" sibTransId="{B2DD7E42-E8D5-4F96-AC0D-775F6E8B8B83}"/>
    <dgm:cxn modelId="{B5F4E9F4-F01F-4661-BD9F-826BE99305B9}" type="presOf" srcId="{AE0D43C1-A9EE-4AA2-9B09-7F6342AAB098}" destId="{F348A698-1BB8-4E4C-A86D-5C623A6D45C3}" srcOrd="0" destOrd="0" presId="urn:microsoft.com/office/officeart/2011/layout/HexagonRadial"/>
    <dgm:cxn modelId="{D02814D0-DE1C-4583-BB58-2C75E2298571}" type="presOf" srcId="{28E87949-4EA7-4B67-966A-35317135D4AD}" destId="{D1F201FA-A59B-48A2-84B4-32407C377F01}" srcOrd="0" destOrd="0" presId="urn:microsoft.com/office/officeart/2011/layout/HexagonRadial"/>
    <dgm:cxn modelId="{E87478D4-4525-4B81-B070-0C4C21A34A63}" srcId="{AE0D43C1-A9EE-4AA2-9B09-7F6342AAB098}" destId="{97994D4D-ED32-4866-8EB3-67CAFFBDE5F7}" srcOrd="1" destOrd="0" parTransId="{F66109D1-677F-4813-B6F9-39686747EFA5}" sibTransId="{C86A3E8F-AD76-4A3E-813F-20F4DB26E31A}"/>
    <dgm:cxn modelId="{A7631719-F169-45DB-ABBD-AF7B0ABAFF8F}" type="presParOf" srcId="{F879B7AD-E223-4369-A647-293DAD93F48E}" destId="{F348A698-1BB8-4E4C-A86D-5C623A6D45C3}" srcOrd="0" destOrd="0" presId="urn:microsoft.com/office/officeart/2011/layout/HexagonRadial"/>
    <dgm:cxn modelId="{D647E3DB-D991-4F35-80C7-F343D960529B}" type="presParOf" srcId="{F879B7AD-E223-4369-A647-293DAD93F48E}" destId="{94523CC3-9C33-464E-B275-9B386BA388C4}" srcOrd="1" destOrd="0" presId="urn:microsoft.com/office/officeart/2011/layout/HexagonRadial"/>
    <dgm:cxn modelId="{54028882-12C3-4442-954C-80F967E0A4FA}" type="presParOf" srcId="{94523CC3-9C33-464E-B275-9B386BA388C4}" destId="{424832D9-1F5A-40FE-B189-F4C9D51760ED}" srcOrd="0" destOrd="0" presId="urn:microsoft.com/office/officeart/2011/layout/HexagonRadial"/>
    <dgm:cxn modelId="{892065BE-C571-4603-92AD-E3A95E6E1340}" type="presParOf" srcId="{F879B7AD-E223-4369-A647-293DAD93F48E}" destId="{E112D951-AEF0-4CBB-AB33-DCEA8EAA4AB1}" srcOrd="2" destOrd="0" presId="urn:microsoft.com/office/officeart/2011/layout/HexagonRadial"/>
    <dgm:cxn modelId="{76EBA008-8023-43FA-9516-BB30F070CCB9}" type="presParOf" srcId="{F879B7AD-E223-4369-A647-293DAD93F48E}" destId="{7FBC133B-A740-4D22-ABD4-A3B212D213D8}" srcOrd="3" destOrd="0" presId="urn:microsoft.com/office/officeart/2011/layout/HexagonRadial"/>
    <dgm:cxn modelId="{73A4D398-BE12-4AAC-9827-C93DAF9B2DF0}" type="presParOf" srcId="{7FBC133B-A740-4D22-ABD4-A3B212D213D8}" destId="{952F409D-6F79-4545-B12E-38728A49F376}" srcOrd="0" destOrd="0" presId="urn:microsoft.com/office/officeart/2011/layout/HexagonRadial"/>
    <dgm:cxn modelId="{E08D014C-B6D6-4675-8DFA-D9B2FEE40FF0}" type="presParOf" srcId="{F879B7AD-E223-4369-A647-293DAD93F48E}" destId="{A1260683-637C-495A-A547-61B24E2456BF}" srcOrd="4" destOrd="0" presId="urn:microsoft.com/office/officeart/2011/layout/HexagonRadial"/>
    <dgm:cxn modelId="{9D048ED7-C1D7-4939-A592-3C8CC29703A6}" type="presParOf" srcId="{F879B7AD-E223-4369-A647-293DAD93F48E}" destId="{7ADBF281-DEB8-4C6D-AA54-FC6CFB88D3F1}" srcOrd="5" destOrd="0" presId="urn:microsoft.com/office/officeart/2011/layout/HexagonRadial"/>
    <dgm:cxn modelId="{38679175-ACA6-4AD0-8C3B-21DCA789BFD4}" type="presParOf" srcId="{7ADBF281-DEB8-4C6D-AA54-FC6CFB88D3F1}" destId="{A06A0528-88E4-4C74-8FFE-87B86461585D}" srcOrd="0" destOrd="0" presId="urn:microsoft.com/office/officeart/2011/layout/HexagonRadial"/>
    <dgm:cxn modelId="{DED1F9C2-34AC-41D1-95C0-DBBC4D02CAB3}" type="presParOf" srcId="{F879B7AD-E223-4369-A647-293DAD93F48E}" destId="{7B2DFD0B-A4BB-41E1-AA9E-AFE65EA2478C}" srcOrd="6" destOrd="0" presId="urn:microsoft.com/office/officeart/2011/layout/HexagonRadial"/>
    <dgm:cxn modelId="{6ADC2D22-019B-4CA5-93C8-646B1C087F32}" type="presParOf" srcId="{F879B7AD-E223-4369-A647-293DAD93F48E}" destId="{27D0011A-525E-4161-B463-F4BA88EBB30C}" srcOrd="7" destOrd="0" presId="urn:microsoft.com/office/officeart/2011/layout/HexagonRadial"/>
    <dgm:cxn modelId="{76E30A4E-6063-43C6-9B3E-AD6D77FBBB76}" type="presParOf" srcId="{27D0011A-525E-4161-B463-F4BA88EBB30C}" destId="{BC74B565-CA56-49E0-92AB-298CECFB1BB4}" srcOrd="0" destOrd="0" presId="urn:microsoft.com/office/officeart/2011/layout/HexagonRadial"/>
    <dgm:cxn modelId="{76F1F735-4DEB-41B1-85B3-C42D520A8F7B}" type="presParOf" srcId="{F879B7AD-E223-4369-A647-293DAD93F48E}" destId="{D1F201FA-A59B-48A2-84B4-32407C377F01}" srcOrd="8" destOrd="0" presId="urn:microsoft.com/office/officeart/2011/layout/HexagonRadial"/>
    <dgm:cxn modelId="{3C40D74D-F578-4E20-8078-D561AA1223B1}" type="presParOf" srcId="{F879B7AD-E223-4369-A647-293DAD93F48E}" destId="{3446B430-3E19-4057-B8C2-907C7F042D20}" srcOrd="9" destOrd="0" presId="urn:microsoft.com/office/officeart/2011/layout/HexagonRadial"/>
    <dgm:cxn modelId="{2B5FDDBD-64B6-4911-80CE-B603232EB9CC}" type="presParOf" srcId="{3446B430-3E19-4057-B8C2-907C7F042D20}" destId="{FCE3E2AD-4FE8-468B-B159-B5AD8B71F7B5}" srcOrd="0" destOrd="0" presId="urn:microsoft.com/office/officeart/2011/layout/HexagonRadial"/>
    <dgm:cxn modelId="{7E89DBF9-2D31-444A-8AD2-9F4BD5C91BA8}" type="presParOf" srcId="{F879B7AD-E223-4369-A647-293DAD93F48E}" destId="{B80FEE4A-6EAC-4A29-976C-7D5076499B59}" srcOrd="10" destOrd="0" presId="urn:microsoft.com/office/officeart/2011/layout/HexagonRadial"/>
    <dgm:cxn modelId="{9203A934-BAC2-4E64-B083-286CBB44821A}" type="presParOf" srcId="{F879B7AD-E223-4369-A647-293DAD93F48E}" destId="{85BA16FA-8FCA-4F78-8F63-4892E206D74E}" srcOrd="11" destOrd="0" presId="urn:microsoft.com/office/officeart/2011/layout/HexagonRadial"/>
    <dgm:cxn modelId="{D4476259-1943-44F5-8AEB-EDB80EFB8985}" type="presParOf" srcId="{85BA16FA-8FCA-4F78-8F63-4892E206D74E}" destId="{294ABDB2-520D-429E-A63E-2F6DE599AF3E}" srcOrd="0" destOrd="0" presId="urn:microsoft.com/office/officeart/2011/layout/HexagonRadial"/>
    <dgm:cxn modelId="{031F7FCC-8617-4E77-B6F2-8EDB0823095A}" type="presParOf" srcId="{F879B7AD-E223-4369-A647-293DAD93F48E}" destId="{61EFBDB9-C179-4BC1-9C41-DD81A3173C67}" srcOrd="12" destOrd="0" presId="urn:microsoft.com/office/officeart/2011/layout/HexagonRadial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41A865-ADD1-49DB-83DD-10F52B45D9FD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B35D72D-A7EE-45B0-A7D2-0B2C4F665721}">
      <dgm:prSet phldrT="[文字]" custT="1"/>
      <dgm:spPr/>
      <dgm:t>
        <a:bodyPr/>
        <a:lstStyle/>
        <a:p>
          <a:r>
            <a:rPr lang="zh-TW" altLang="en-US" sz="1800" b="1" kern="1200" dirty="0" smtClean="0">
              <a:solidFill>
                <a:srgbClr val="FFFF00"/>
              </a:solidFill>
              <a:latin typeface="微軟正黑體" panose="020B0604030504040204" pitchFamily="34" charset="-120"/>
              <a:ea typeface="+mn-ea"/>
              <a:cs typeface="+mn-cs"/>
            </a:rPr>
            <a:t>基本功能</a:t>
          </a:r>
          <a:endParaRPr lang="zh-TW" altLang="en-US" sz="1800" b="1" kern="1200" dirty="0">
            <a:solidFill>
              <a:srgbClr val="FFFF00"/>
            </a:solidFill>
            <a:latin typeface="微軟正黑體" panose="020B0604030504040204" pitchFamily="34" charset="-120"/>
            <a:ea typeface="+mn-ea"/>
            <a:cs typeface="+mn-cs"/>
          </a:endParaRPr>
        </a:p>
      </dgm:t>
    </dgm:pt>
    <dgm:pt modelId="{DD436409-4827-4A41-9FAD-7000BA0AA166}" type="parTrans" cxnId="{D3CD6CC7-2C17-4AB4-98B0-AA50A37391DD}">
      <dgm:prSet/>
      <dgm:spPr/>
      <dgm:t>
        <a:bodyPr/>
        <a:lstStyle/>
        <a:p>
          <a:endParaRPr lang="zh-TW" altLang="en-US"/>
        </a:p>
      </dgm:t>
    </dgm:pt>
    <dgm:pt modelId="{7A2C7E5C-0F64-473A-96E8-7210BE51B447}" type="sibTrans" cxnId="{D3CD6CC7-2C17-4AB4-98B0-AA50A37391DD}">
      <dgm:prSet/>
      <dgm:spPr/>
      <dgm:t>
        <a:bodyPr/>
        <a:lstStyle/>
        <a:p>
          <a:endParaRPr lang="zh-TW" altLang="en-US"/>
        </a:p>
      </dgm:t>
    </dgm:pt>
    <dgm:pt modelId="{0D8CC554-2873-45BC-A46F-20C492D8403A}">
      <dgm:prSet phldrT="[文字]" custT="1"/>
      <dgm:spPr/>
      <dgm:t>
        <a:bodyPr/>
        <a:lstStyle/>
        <a:p>
          <a:r>
            <a:rPr lang="zh-TW" altLang="en-US" sz="18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+mn-ea"/>
              <a:cs typeface="+mn-cs"/>
            </a:rPr>
            <a:t>資源</a:t>
          </a:r>
          <a:endParaRPr lang="en-US" altLang="zh-TW" sz="1800" b="1" kern="1200" dirty="0" smtClean="0">
            <a:solidFill>
              <a:schemeClr val="bg1"/>
            </a:solidFill>
            <a:latin typeface="微軟正黑體" panose="020B0604030504040204" pitchFamily="34" charset="-120"/>
            <a:ea typeface="+mn-ea"/>
            <a:cs typeface="+mn-cs"/>
          </a:endParaRPr>
        </a:p>
        <a:p>
          <a:r>
            <a:rPr lang="zh-TW" altLang="en-US" sz="18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+mn-ea"/>
              <a:cs typeface="+mn-cs"/>
            </a:rPr>
            <a:t>下載</a:t>
          </a:r>
          <a:endParaRPr lang="zh-TW" altLang="en-US" sz="1800" b="1" kern="1200" dirty="0">
            <a:solidFill>
              <a:schemeClr val="bg1"/>
            </a:solidFill>
            <a:latin typeface="微軟正黑體" panose="020B0604030504040204" pitchFamily="34" charset="-120"/>
            <a:ea typeface="+mn-ea"/>
            <a:cs typeface="+mn-cs"/>
          </a:endParaRPr>
        </a:p>
      </dgm:t>
    </dgm:pt>
    <dgm:pt modelId="{DBB05BCC-A65C-45FC-8E16-AB6A29DFBF43}" type="parTrans" cxnId="{03D2E293-7E25-43A2-ACD2-FA6A2656FCB4}">
      <dgm:prSet/>
      <dgm:spPr/>
      <dgm:t>
        <a:bodyPr/>
        <a:lstStyle/>
        <a:p>
          <a:endParaRPr lang="zh-TW" altLang="en-US"/>
        </a:p>
      </dgm:t>
    </dgm:pt>
    <dgm:pt modelId="{6D72E0A0-F964-437C-94D3-E25A65114ACF}" type="sibTrans" cxnId="{03D2E293-7E25-43A2-ACD2-FA6A2656FCB4}">
      <dgm:prSet/>
      <dgm:spPr/>
      <dgm:t>
        <a:bodyPr/>
        <a:lstStyle/>
        <a:p>
          <a:endParaRPr lang="zh-TW" altLang="en-US"/>
        </a:p>
      </dgm:t>
    </dgm:pt>
    <dgm:pt modelId="{D1052AC1-2BCF-45C3-A6FE-C0B36B60ED75}">
      <dgm:prSet phldrT="[文字]" custT="1"/>
      <dgm:spPr/>
      <dgm:t>
        <a:bodyPr/>
        <a:lstStyle/>
        <a:p>
          <a:r>
            <a:rPr lang="zh-TW" altLang="en-US" sz="18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+mn-ea"/>
              <a:cs typeface="+mn-cs"/>
            </a:rPr>
            <a:t>資源</a:t>
          </a:r>
          <a:endParaRPr lang="en-US" altLang="zh-TW" sz="1800" b="1" kern="1200" dirty="0" smtClean="0">
            <a:solidFill>
              <a:schemeClr val="bg1"/>
            </a:solidFill>
            <a:latin typeface="微軟正黑體" panose="020B0604030504040204" pitchFamily="34" charset="-120"/>
            <a:ea typeface="+mn-ea"/>
            <a:cs typeface="+mn-cs"/>
          </a:endParaRPr>
        </a:p>
        <a:p>
          <a:r>
            <a:rPr lang="zh-TW" altLang="en-US" sz="18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+mn-ea"/>
              <a:cs typeface="+mn-cs"/>
            </a:rPr>
            <a:t>分享</a:t>
          </a:r>
          <a:endParaRPr lang="en-US" altLang="zh-TW" sz="1800" b="1" kern="1200" dirty="0" smtClean="0">
            <a:solidFill>
              <a:schemeClr val="bg1"/>
            </a:solidFill>
            <a:latin typeface="微軟正黑體" panose="020B0604030504040204" pitchFamily="34" charset="-120"/>
            <a:ea typeface="+mn-ea"/>
            <a:cs typeface="+mn-cs"/>
          </a:endParaRPr>
        </a:p>
      </dgm:t>
    </dgm:pt>
    <dgm:pt modelId="{A1C839BE-8E95-4B39-9813-E0961743EDF4}" type="parTrans" cxnId="{2F558420-49D9-4DDC-B429-BDBDB4D16F81}">
      <dgm:prSet/>
      <dgm:spPr/>
      <dgm:t>
        <a:bodyPr/>
        <a:lstStyle/>
        <a:p>
          <a:endParaRPr lang="zh-TW" altLang="en-US"/>
        </a:p>
      </dgm:t>
    </dgm:pt>
    <dgm:pt modelId="{4824B953-E7C2-4C6A-86FA-EF0EA30A06CF}" type="sibTrans" cxnId="{2F558420-49D9-4DDC-B429-BDBDB4D16F81}">
      <dgm:prSet/>
      <dgm:spPr/>
      <dgm:t>
        <a:bodyPr/>
        <a:lstStyle/>
        <a:p>
          <a:endParaRPr lang="zh-TW" altLang="en-US"/>
        </a:p>
      </dgm:t>
    </dgm:pt>
    <dgm:pt modelId="{DE337346-C01E-4B2F-8B07-6BEDC34CA642}">
      <dgm:prSet phldrT="[文字]" custT="1"/>
      <dgm:spPr/>
      <dgm:t>
        <a:bodyPr/>
        <a:lstStyle/>
        <a:p>
          <a:r>
            <a:rPr lang="zh-TW" altLang="en-US" sz="18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+mn-ea"/>
              <a:cs typeface="+mn-cs"/>
            </a:rPr>
            <a:t>資源</a:t>
          </a:r>
          <a:endParaRPr lang="en-US" altLang="zh-TW" sz="1800" b="1" kern="1200" dirty="0" smtClean="0">
            <a:solidFill>
              <a:schemeClr val="bg1"/>
            </a:solidFill>
            <a:latin typeface="微軟正黑體" panose="020B0604030504040204" pitchFamily="34" charset="-120"/>
            <a:ea typeface="+mn-ea"/>
            <a:cs typeface="+mn-cs"/>
          </a:endParaRPr>
        </a:p>
        <a:p>
          <a:r>
            <a:rPr lang="zh-TW" altLang="en-US" sz="18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+mn-ea"/>
              <a:cs typeface="+mn-cs"/>
            </a:rPr>
            <a:t>收藏</a:t>
          </a:r>
          <a:endParaRPr lang="en-US" altLang="zh-TW" sz="1800" b="1" kern="1200" dirty="0" smtClean="0">
            <a:solidFill>
              <a:schemeClr val="bg1"/>
            </a:solidFill>
            <a:latin typeface="微軟正黑體" panose="020B0604030504040204" pitchFamily="34" charset="-120"/>
            <a:ea typeface="+mn-ea"/>
            <a:cs typeface="+mn-cs"/>
          </a:endParaRPr>
        </a:p>
      </dgm:t>
    </dgm:pt>
    <dgm:pt modelId="{5A6C88F8-0662-491A-B670-F8BE327014F4}" type="parTrans" cxnId="{96DE409B-92C5-439F-9A9E-659270B0CED9}">
      <dgm:prSet/>
      <dgm:spPr/>
      <dgm:t>
        <a:bodyPr/>
        <a:lstStyle/>
        <a:p>
          <a:endParaRPr lang="zh-TW" altLang="en-US"/>
        </a:p>
      </dgm:t>
    </dgm:pt>
    <dgm:pt modelId="{818E1BA3-D9A5-463C-9500-F6F5192D858F}" type="sibTrans" cxnId="{96DE409B-92C5-439F-9A9E-659270B0CED9}">
      <dgm:prSet/>
      <dgm:spPr/>
      <dgm:t>
        <a:bodyPr/>
        <a:lstStyle/>
        <a:p>
          <a:endParaRPr lang="zh-TW" altLang="en-US"/>
        </a:p>
      </dgm:t>
    </dgm:pt>
    <dgm:pt modelId="{D754938B-E52C-4B82-AC4A-2E9E3FE40943}">
      <dgm:prSet phldrT="[文字]" custT="1"/>
      <dgm:spPr/>
      <dgm:t>
        <a:bodyPr/>
        <a:lstStyle/>
        <a:p>
          <a:r>
            <a:rPr lang="zh-TW" altLang="en-US" sz="18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+mn-ea"/>
              <a:cs typeface="+mn-cs"/>
            </a:rPr>
            <a:t>回饋</a:t>
          </a:r>
          <a:endParaRPr lang="en-US" altLang="zh-TW" sz="1800" b="1" kern="1200" dirty="0" smtClean="0">
            <a:solidFill>
              <a:schemeClr val="bg1"/>
            </a:solidFill>
            <a:latin typeface="微軟正黑體" panose="020B0604030504040204" pitchFamily="34" charset="-120"/>
            <a:ea typeface="+mn-ea"/>
            <a:cs typeface="+mn-cs"/>
          </a:endParaRPr>
        </a:p>
        <a:p>
          <a:r>
            <a:rPr lang="zh-TW" altLang="en-US" sz="18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+mn-ea"/>
              <a:cs typeface="+mn-cs"/>
            </a:rPr>
            <a:t>機制</a:t>
          </a:r>
          <a:endParaRPr lang="en-US" altLang="zh-TW" sz="1800" b="1" kern="1200" dirty="0" smtClean="0">
            <a:solidFill>
              <a:schemeClr val="bg1"/>
            </a:solidFill>
            <a:latin typeface="微軟正黑體" panose="020B0604030504040204" pitchFamily="34" charset="-120"/>
            <a:ea typeface="+mn-ea"/>
            <a:cs typeface="+mn-cs"/>
          </a:endParaRPr>
        </a:p>
      </dgm:t>
    </dgm:pt>
    <dgm:pt modelId="{955558AF-81F4-4233-834D-C8DD8236D7DF}" type="parTrans" cxnId="{DF3E043A-96E0-435D-B453-4635180E89C7}">
      <dgm:prSet/>
      <dgm:spPr/>
      <dgm:t>
        <a:bodyPr/>
        <a:lstStyle/>
        <a:p>
          <a:endParaRPr lang="zh-TW" altLang="en-US"/>
        </a:p>
      </dgm:t>
    </dgm:pt>
    <dgm:pt modelId="{AE84AC46-36AC-4742-97D6-418C526ABCF3}" type="sibTrans" cxnId="{DF3E043A-96E0-435D-B453-4635180E89C7}">
      <dgm:prSet/>
      <dgm:spPr/>
      <dgm:t>
        <a:bodyPr/>
        <a:lstStyle/>
        <a:p>
          <a:endParaRPr lang="zh-TW" altLang="en-US"/>
        </a:p>
      </dgm:t>
    </dgm:pt>
    <dgm:pt modelId="{5365FD86-660A-483E-8114-828D71FED348}" type="pres">
      <dgm:prSet presAssocID="{7F41A865-ADD1-49DB-83DD-10F52B45D9F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1C9C463-2143-481E-A35E-5C2E917B5581}" type="pres">
      <dgm:prSet presAssocID="{8B35D72D-A7EE-45B0-A7D2-0B2C4F665721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177CF36A-4FE8-4583-A57D-327EA5C7B0F4}" type="pres">
      <dgm:prSet presAssocID="{0D8CC554-2873-45BC-A46F-20C492D8403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4C49C2F-AE19-4EB4-B16A-F05C454C2363}" type="pres">
      <dgm:prSet presAssocID="{0D8CC554-2873-45BC-A46F-20C492D8403A}" presName="dummy" presStyleCnt="0"/>
      <dgm:spPr/>
    </dgm:pt>
    <dgm:pt modelId="{9F7DE235-71EE-4ECE-BA18-CCE5856A3E78}" type="pres">
      <dgm:prSet presAssocID="{6D72E0A0-F964-437C-94D3-E25A65114ACF}" presName="sibTrans" presStyleLbl="sibTrans2D1" presStyleIdx="0" presStyleCnt="4"/>
      <dgm:spPr/>
      <dgm:t>
        <a:bodyPr/>
        <a:lstStyle/>
        <a:p>
          <a:endParaRPr lang="zh-TW" altLang="en-US"/>
        </a:p>
      </dgm:t>
    </dgm:pt>
    <dgm:pt modelId="{00436B57-EC2E-44B9-B44A-DB9AC2D455E5}" type="pres">
      <dgm:prSet presAssocID="{D1052AC1-2BCF-45C3-A6FE-C0B36B60ED7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14EAFA-3589-4CB4-9F18-A8F9D89261C4}" type="pres">
      <dgm:prSet presAssocID="{D1052AC1-2BCF-45C3-A6FE-C0B36B60ED75}" presName="dummy" presStyleCnt="0"/>
      <dgm:spPr/>
    </dgm:pt>
    <dgm:pt modelId="{BABDC43E-282B-4391-BF6B-771427AEB9DF}" type="pres">
      <dgm:prSet presAssocID="{4824B953-E7C2-4C6A-86FA-EF0EA30A06CF}" presName="sibTrans" presStyleLbl="sibTrans2D1" presStyleIdx="1" presStyleCnt="4"/>
      <dgm:spPr/>
      <dgm:t>
        <a:bodyPr/>
        <a:lstStyle/>
        <a:p>
          <a:endParaRPr lang="zh-TW" altLang="en-US"/>
        </a:p>
      </dgm:t>
    </dgm:pt>
    <dgm:pt modelId="{4CCA7317-2D80-43D1-87ED-0C7307858CD0}" type="pres">
      <dgm:prSet presAssocID="{DE337346-C01E-4B2F-8B07-6BEDC34CA64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245FCB-58D3-448E-B7D8-6A41186F55F9}" type="pres">
      <dgm:prSet presAssocID="{DE337346-C01E-4B2F-8B07-6BEDC34CA642}" presName="dummy" presStyleCnt="0"/>
      <dgm:spPr/>
    </dgm:pt>
    <dgm:pt modelId="{A7606C19-0C2E-4BD6-9558-FDAAEAAB280E}" type="pres">
      <dgm:prSet presAssocID="{818E1BA3-D9A5-463C-9500-F6F5192D858F}" presName="sibTrans" presStyleLbl="sibTrans2D1" presStyleIdx="2" presStyleCnt="4"/>
      <dgm:spPr/>
      <dgm:t>
        <a:bodyPr/>
        <a:lstStyle/>
        <a:p>
          <a:endParaRPr lang="zh-TW" altLang="en-US"/>
        </a:p>
      </dgm:t>
    </dgm:pt>
    <dgm:pt modelId="{F942B764-8A02-4DF5-82C8-410531983071}" type="pres">
      <dgm:prSet presAssocID="{D754938B-E52C-4B82-AC4A-2E9E3FE4094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548770-D056-4EDC-9D47-6793AC42618F}" type="pres">
      <dgm:prSet presAssocID="{D754938B-E52C-4B82-AC4A-2E9E3FE40943}" presName="dummy" presStyleCnt="0"/>
      <dgm:spPr/>
    </dgm:pt>
    <dgm:pt modelId="{D363F2D4-B989-4F1D-B5A0-FACF650F73DF}" type="pres">
      <dgm:prSet presAssocID="{AE84AC46-36AC-4742-97D6-418C526ABCF3}" presName="sibTrans" presStyleLbl="sibTrans2D1" presStyleIdx="3" presStyleCnt="4"/>
      <dgm:spPr/>
      <dgm:t>
        <a:bodyPr/>
        <a:lstStyle/>
        <a:p>
          <a:endParaRPr lang="zh-TW" altLang="en-US"/>
        </a:p>
      </dgm:t>
    </dgm:pt>
  </dgm:ptLst>
  <dgm:cxnLst>
    <dgm:cxn modelId="{58986D90-2BF0-4BE4-9197-914F385D17C9}" type="presOf" srcId="{0D8CC554-2873-45BC-A46F-20C492D8403A}" destId="{177CF36A-4FE8-4583-A57D-327EA5C7B0F4}" srcOrd="0" destOrd="0" presId="urn:microsoft.com/office/officeart/2005/8/layout/radial6"/>
    <dgm:cxn modelId="{826A7F90-36E7-4A5E-A011-4221E43B3647}" type="presOf" srcId="{7F41A865-ADD1-49DB-83DD-10F52B45D9FD}" destId="{5365FD86-660A-483E-8114-828D71FED348}" srcOrd="0" destOrd="0" presId="urn:microsoft.com/office/officeart/2005/8/layout/radial6"/>
    <dgm:cxn modelId="{89732C5A-F3DB-46F7-8A7C-8D38C027702C}" type="presOf" srcId="{D1052AC1-2BCF-45C3-A6FE-C0B36B60ED75}" destId="{00436B57-EC2E-44B9-B44A-DB9AC2D455E5}" srcOrd="0" destOrd="0" presId="urn:microsoft.com/office/officeart/2005/8/layout/radial6"/>
    <dgm:cxn modelId="{861FF9AA-B1F5-4836-A1B0-10234712115C}" type="presOf" srcId="{AE84AC46-36AC-4742-97D6-418C526ABCF3}" destId="{D363F2D4-B989-4F1D-B5A0-FACF650F73DF}" srcOrd="0" destOrd="0" presId="urn:microsoft.com/office/officeart/2005/8/layout/radial6"/>
    <dgm:cxn modelId="{96DE409B-92C5-439F-9A9E-659270B0CED9}" srcId="{8B35D72D-A7EE-45B0-A7D2-0B2C4F665721}" destId="{DE337346-C01E-4B2F-8B07-6BEDC34CA642}" srcOrd="2" destOrd="0" parTransId="{5A6C88F8-0662-491A-B670-F8BE327014F4}" sibTransId="{818E1BA3-D9A5-463C-9500-F6F5192D858F}"/>
    <dgm:cxn modelId="{30975081-5297-46AA-BB95-8EDC092AE6D2}" type="presOf" srcId="{DE337346-C01E-4B2F-8B07-6BEDC34CA642}" destId="{4CCA7317-2D80-43D1-87ED-0C7307858CD0}" srcOrd="0" destOrd="0" presId="urn:microsoft.com/office/officeart/2005/8/layout/radial6"/>
    <dgm:cxn modelId="{D3CD6CC7-2C17-4AB4-98B0-AA50A37391DD}" srcId="{7F41A865-ADD1-49DB-83DD-10F52B45D9FD}" destId="{8B35D72D-A7EE-45B0-A7D2-0B2C4F665721}" srcOrd="0" destOrd="0" parTransId="{DD436409-4827-4A41-9FAD-7000BA0AA166}" sibTransId="{7A2C7E5C-0F64-473A-96E8-7210BE51B447}"/>
    <dgm:cxn modelId="{DF3E043A-96E0-435D-B453-4635180E89C7}" srcId="{8B35D72D-A7EE-45B0-A7D2-0B2C4F665721}" destId="{D754938B-E52C-4B82-AC4A-2E9E3FE40943}" srcOrd="3" destOrd="0" parTransId="{955558AF-81F4-4233-834D-C8DD8236D7DF}" sibTransId="{AE84AC46-36AC-4742-97D6-418C526ABCF3}"/>
    <dgm:cxn modelId="{08A24A96-6A42-404E-A32C-6C6AC9D3577F}" type="presOf" srcId="{8B35D72D-A7EE-45B0-A7D2-0B2C4F665721}" destId="{B1C9C463-2143-481E-A35E-5C2E917B5581}" srcOrd="0" destOrd="0" presId="urn:microsoft.com/office/officeart/2005/8/layout/radial6"/>
    <dgm:cxn modelId="{378AFBF7-FF71-4C2D-B981-141CA617E494}" type="presOf" srcId="{D754938B-E52C-4B82-AC4A-2E9E3FE40943}" destId="{F942B764-8A02-4DF5-82C8-410531983071}" srcOrd="0" destOrd="0" presId="urn:microsoft.com/office/officeart/2005/8/layout/radial6"/>
    <dgm:cxn modelId="{26C6642B-A9D0-4595-B5E7-083FE0DF3B3E}" type="presOf" srcId="{4824B953-E7C2-4C6A-86FA-EF0EA30A06CF}" destId="{BABDC43E-282B-4391-BF6B-771427AEB9DF}" srcOrd="0" destOrd="0" presId="urn:microsoft.com/office/officeart/2005/8/layout/radial6"/>
    <dgm:cxn modelId="{F99C191F-2689-49BD-88A6-BCFAEC2AA0D5}" type="presOf" srcId="{6D72E0A0-F964-437C-94D3-E25A65114ACF}" destId="{9F7DE235-71EE-4ECE-BA18-CCE5856A3E78}" srcOrd="0" destOrd="0" presId="urn:microsoft.com/office/officeart/2005/8/layout/radial6"/>
    <dgm:cxn modelId="{2F558420-49D9-4DDC-B429-BDBDB4D16F81}" srcId="{8B35D72D-A7EE-45B0-A7D2-0B2C4F665721}" destId="{D1052AC1-2BCF-45C3-A6FE-C0B36B60ED75}" srcOrd="1" destOrd="0" parTransId="{A1C839BE-8E95-4B39-9813-E0961743EDF4}" sibTransId="{4824B953-E7C2-4C6A-86FA-EF0EA30A06CF}"/>
    <dgm:cxn modelId="{C9C92A94-C566-4843-AC4D-27951670DB59}" type="presOf" srcId="{818E1BA3-D9A5-463C-9500-F6F5192D858F}" destId="{A7606C19-0C2E-4BD6-9558-FDAAEAAB280E}" srcOrd="0" destOrd="0" presId="urn:microsoft.com/office/officeart/2005/8/layout/radial6"/>
    <dgm:cxn modelId="{03D2E293-7E25-43A2-ACD2-FA6A2656FCB4}" srcId="{8B35D72D-A7EE-45B0-A7D2-0B2C4F665721}" destId="{0D8CC554-2873-45BC-A46F-20C492D8403A}" srcOrd="0" destOrd="0" parTransId="{DBB05BCC-A65C-45FC-8E16-AB6A29DFBF43}" sibTransId="{6D72E0A0-F964-437C-94D3-E25A65114ACF}"/>
    <dgm:cxn modelId="{1CD75A42-F685-4152-A91D-03CBC2B27B22}" type="presParOf" srcId="{5365FD86-660A-483E-8114-828D71FED348}" destId="{B1C9C463-2143-481E-A35E-5C2E917B5581}" srcOrd="0" destOrd="0" presId="urn:microsoft.com/office/officeart/2005/8/layout/radial6"/>
    <dgm:cxn modelId="{0203FD45-A9B0-4768-97DF-ED3A63C5F185}" type="presParOf" srcId="{5365FD86-660A-483E-8114-828D71FED348}" destId="{177CF36A-4FE8-4583-A57D-327EA5C7B0F4}" srcOrd="1" destOrd="0" presId="urn:microsoft.com/office/officeart/2005/8/layout/radial6"/>
    <dgm:cxn modelId="{1BBE5D1E-0814-4052-B599-7C1F5A7A3940}" type="presParOf" srcId="{5365FD86-660A-483E-8114-828D71FED348}" destId="{74C49C2F-AE19-4EB4-B16A-F05C454C2363}" srcOrd="2" destOrd="0" presId="urn:microsoft.com/office/officeart/2005/8/layout/radial6"/>
    <dgm:cxn modelId="{D7580DBC-558A-401D-BF47-960FA2C89BA7}" type="presParOf" srcId="{5365FD86-660A-483E-8114-828D71FED348}" destId="{9F7DE235-71EE-4ECE-BA18-CCE5856A3E78}" srcOrd="3" destOrd="0" presId="urn:microsoft.com/office/officeart/2005/8/layout/radial6"/>
    <dgm:cxn modelId="{8D34709E-F9C7-42E0-91CD-499B43D22FAB}" type="presParOf" srcId="{5365FD86-660A-483E-8114-828D71FED348}" destId="{00436B57-EC2E-44B9-B44A-DB9AC2D455E5}" srcOrd="4" destOrd="0" presId="urn:microsoft.com/office/officeart/2005/8/layout/radial6"/>
    <dgm:cxn modelId="{BCFA5E87-E6BF-4D8B-8043-D6C05AD5D604}" type="presParOf" srcId="{5365FD86-660A-483E-8114-828D71FED348}" destId="{9A14EAFA-3589-4CB4-9F18-A8F9D89261C4}" srcOrd="5" destOrd="0" presId="urn:microsoft.com/office/officeart/2005/8/layout/radial6"/>
    <dgm:cxn modelId="{E7D3288E-CF67-498A-B22B-EDE810E4A7BC}" type="presParOf" srcId="{5365FD86-660A-483E-8114-828D71FED348}" destId="{BABDC43E-282B-4391-BF6B-771427AEB9DF}" srcOrd="6" destOrd="0" presId="urn:microsoft.com/office/officeart/2005/8/layout/radial6"/>
    <dgm:cxn modelId="{5554CBD2-9316-4FA3-9461-CEEFD8ED8FFE}" type="presParOf" srcId="{5365FD86-660A-483E-8114-828D71FED348}" destId="{4CCA7317-2D80-43D1-87ED-0C7307858CD0}" srcOrd="7" destOrd="0" presId="urn:microsoft.com/office/officeart/2005/8/layout/radial6"/>
    <dgm:cxn modelId="{F8BDAB96-F61F-4DA4-BFB7-C07C920180D2}" type="presParOf" srcId="{5365FD86-660A-483E-8114-828D71FED348}" destId="{D1245FCB-58D3-448E-B7D8-6A41186F55F9}" srcOrd="8" destOrd="0" presId="urn:microsoft.com/office/officeart/2005/8/layout/radial6"/>
    <dgm:cxn modelId="{5DFBB192-3878-4AF6-9F70-E5FDFBD9018F}" type="presParOf" srcId="{5365FD86-660A-483E-8114-828D71FED348}" destId="{A7606C19-0C2E-4BD6-9558-FDAAEAAB280E}" srcOrd="9" destOrd="0" presId="urn:microsoft.com/office/officeart/2005/8/layout/radial6"/>
    <dgm:cxn modelId="{260B3E58-7F6B-4125-A61E-0DAF213B2E26}" type="presParOf" srcId="{5365FD86-660A-483E-8114-828D71FED348}" destId="{F942B764-8A02-4DF5-82C8-410531983071}" srcOrd="10" destOrd="0" presId="urn:microsoft.com/office/officeart/2005/8/layout/radial6"/>
    <dgm:cxn modelId="{1E1BA299-E8CC-44D3-AB0E-840F53B6123F}" type="presParOf" srcId="{5365FD86-660A-483E-8114-828D71FED348}" destId="{78548770-D056-4EDC-9D47-6793AC42618F}" srcOrd="11" destOrd="0" presId="urn:microsoft.com/office/officeart/2005/8/layout/radial6"/>
    <dgm:cxn modelId="{4944AF0C-36F5-491C-A2AD-555AA663A0BA}" type="presParOf" srcId="{5365FD86-660A-483E-8114-828D71FED348}" destId="{D363F2D4-B989-4F1D-B5A0-FACF650F73D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0D7181-13EC-49D9-9A43-ECEC217491C5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5" csCatId="colorful" phldr="1"/>
      <dgm:spPr/>
    </dgm:pt>
    <dgm:pt modelId="{29F77849-D2F7-4722-9777-A60AE34C77F2}">
      <dgm:prSet phldrT="[文字]" custT="1"/>
      <dgm:spPr/>
      <dgm:t>
        <a:bodyPr/>
        <a:lstStyle/>
        <a:p>
          <a:r>
            <a:rPr lang="zh-TW" altLang="en-US" sz="1800" b="1" kern="1200" dirty="0" smtClean="0">
              <a:latin typeface="微軟正黑體" panose="020B0604030504040204" pitchFamily="34" charset="-120"/>
              <a:ea typeface="+mn-ea"/>
              <a:cs typeface="+mn-cs"/>
            </a:rPr>
            <a:t>網站</a:t>
          </a:r>
          <a:r>
            <a:rPr lang="en-US" altLang="zh-TW" sz="1800" b="1" kern="1200" dirty="0" smtClean="0">
              <a:latin typeface="微軟正黑體" panose="020B0604030504040204" pitchFamily="34" charset="-120"/>
              <a:ea typeface="+mn-ea"/>
              <a:cs typeface="+mn-cs"/>
            </a:rPr>
            <a:t>/</a:t>
          </a:r>
          <a:r>
            <a:rPr lang="zh-TW" altLang="en-US" sz="1800" b="1" kern="1200" dirty="0" smtClean="0">
              <a:latin typeface="微軟正黑體" panose="020B0604030504040204" pitchFamily="34" charset="-120"/>
              <a:ea typeface="+mn-ea"/>
              <a:cs typeface="+mn-cs"/>
            </a:rPr>
            <a:t>自製創意教學資源</a:t>
          </a:r>
          <a:endParaRPr lang="zh-TW" altLang="en-US" sz="1800" b="1" kern="1200" dirty="0">
            <a:latin typeface="微軟正黑體" panose="020B0604030504040204" pitchFamily="34" charset="-120"/>
            <a:ea typeface="+mn-ea"/>
            <a:cs typeface="+mn-cs"/>
          </a:endParaRPr>
        </a:p>
      </dgm:t>
    </dgm:pt>
    <dgm:pt modelId="{0A032944-A0F4-4ECF-895E-39DA0F93C70F}" type="parTrans" cxnId="{60F0A4E3-623B-4BDD-A813-00909040F883}">
      <dgm:prSet/>
      <dgm:spPr/>
      <dgm:t>
        <a:bodyPr/>
        <a:lstStyle/>
        <a:p>
          <a:endParaRPr lang="zh-TW" altLang="en-US"/>
        </a:p>
      </dgm:t>
    </dgm:pt>
    <dgm:pt modelId="{27CABE6E-B457-4245-915D-7ED6471B8E4C}" type="sibTrans" cxnId="{60F0A4E3-623B-4BDD-A813-00909040F883}">
      <dgm:prSet/>
      <dgm:spPr/>
      <dgm:t>
        <a:bodyPr/>
        <a:lstStyle/>
        <a:p>
          <a:endParaRPr lang="zh-TW" altLang="en-US"/>
        </a:p>
      </dgm:t>
    </dgm:pt>
    <dgm:pt modelId="{2052EEA7-1CFA-415F-AA61-7A41D58F4DD5}">
      <dgm:prSet phldrT="[文字]" custT="1"/>
      <dgm:spPr/>
      <dgm:t>
        <a:bodyPr/>
        <a:lstStyle/>
        <a:p>
          <a:r>
            <a:rPr lang="zh-TW" altLang="en-US" sz="1800" b="1" kern="1200" dirty="0" smtClean="0">
              <a:latin typeface="微軟正黑體" panose="020B0604030504040204" pitchFamily="34" charset="-120"/>
              <a:ea typeface="+mn-ea"/>
              <a:cs typeface="+mn-cs"/>
            </a:rPr>
            <a:t>個人知識地圖</a:t>
          </a:r>
          <a:endParaRPr lang="zh-TW" altLang="en-US" sz="1800" b="1" kern="1200" dirty="0">
            <a:latin typeface="微軟正黑體" panose="020B0604030504040204" pitchFamily="34" charset="-120"/>
            <a:ea typeface="+mn-ea"/>
            <a:cs typeface="+mn-cs"/>
          </a:endParaRPr>
        </a:p>
      </dgm:t>
    </dgm:pt>
    <dgm:pt modelId="{F6264F83-132A-44FD-990A-576F1FD18411}" type="parTrans" cxnId="{F9361540-7B34-47D7-8973-AD179D880486}">
      <dgm:prSet/>
      <dgm:spPr/>
      <dgm:t>
        <a:bodyPr/>
        <a:lstStyle/>
        <a:p>
          <a:endParaRPr lang="zh-TW" altLang="en-US"/>
        </a:p>
      </dgm:t>
    </dgm:pt>
    <dgm:pt modelId="{48546293-FAE3-4FB4-A8BC-054E0A85C494}" type="sibTrans" cxnId="{F9361540-7B34-47D7-8973-AD179D880486}">
      <dgm:prSet/>
      <dgm:spPr/>
      <dgm:t>
        <a:bodyPr/>
        <a:lstStyle/>
        <a:p>
          <a:endParaRPr lang="zh-TW" altLang="en-US"/>
        </a:p>
      </dgm:t>
    </dgm:pt>
    <dgm:pt modelId="{C2BE5A46-FAE8-450B-9C7A-99EEBD8C07DC}">
      <dgm:prSet custT="1"/>
      <dgm:spPr/>
      <dgm:t>
        <a:bodyPr/>
        <a:lstStyle/>
        <a:p>
          <a:r>
            <a:rPr lang="zh-TW" altLang="en-US" dirty="0" smtClean="0">
              <a:solidFill>
                <a:srgbClr val="FF3300"/>
              </a:solidFill>
            </a:rPr>
            <a:t>備課支援平臺</a:t>
          </a:r>
          <a:endParaRPr lang="zh-TW" altLang="en-US" sz="1800" b="1" kern="1200" dirty="0">
            <a:solidFill>
              <a:srgbClr val="FF3300"/>
            </a:solidFill>
            <a:latin typeface="微軟正黑體" panose="020B0604030504040204" pitchFamily="34" charset="-120"/>
            <a:ea typeface="+mn-ea"/>
            <a:cs typeface="+mn-cs"/>
          </a:endParaRPr>
        </a:p>
      </dgm:t>
    </dgm:pt>
    <dgm:pt modelId="{059A833E-2336-4FA6-B34F-99D36FA23D9C}" type="parTrans" cxnId="{88AED0CD-8BC6-47E8-8EBA-B62C7604AF9A}">
      <dgm:prSet/>
      <dgm:spPr/>
      <dgm:t>
        <a:bodyPr/>
        <a:lstStyle/>
        <a:p>
          <a:endParaRPr lang="zh-TW" altLang="en-US"/>
        </a:p>
      </dgm:t>
    </dgm:pt>
    <dgm:pt modelId="{1EDFD7F3-700B-47BE-9E3A-5BC690E45FE7}" type="sibTrans" cxnId="{88AED0CD-8BC6-47E8-8EBA-B62C7604AF9A}">
      <dgm:prSet/>
      <dgm:spPr/>
      <dgm:t>
        <a:bodyPr/>
        <a:lstStyle/>
        <a:p>
          <a:endParaRPr lang="zh-TW" altLang="en-US"/>
        </a:p>
      </dgm:t>
    </dgm:pt>
    <dgm:pt modelId="{40F50C3B-956E-4035-B035-0624A2E79D21}" type="pres">
      <dgm:prSet presAssocID="{030D7181-13EC-49D9-9A43-ECEC217491C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73F3954F-CE72-41D6-8637-769B559D2158}" type="pres">
      <dgm:prSet presAssocID="{29F77849-D2F7-4722-9777-A60AE34C77F2}" presName="Accent1" presStyleCnt="0"/>
      <dgm:spPr/>
    </dgm:pt>
    <dgm:pt modelId="{E15F0BA1-2446-4E94-BEDF-B31251CA7FCE}" type="pres">
      <dgm:prSet presAssocID="{29F77849-D2F7-4722-9777-A60AE34C77F2}" presName="Accent" presStyleLbl="node1" presStyleIdx="0" presStyleCnt="3"/>
      <dgm:spPr/>
    </dgm:pt>
    <dgm:pt modelId="{54E6913C-6430-4BE8-9233-51CB96408D2E}" type="pres">
      <dgm:prSet presAssocID="{29F77849-D2F7-4722-9777-A60AE34C77F2}" presName="Parent1" presStyleLbl="revTx" presStyleIdx="0" presStyleCnt="3" custScaleX="132617" custScaleY="16762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13EBFF-9480-4A12-8957-3574A73AE140}" type="pres">
      <dgm:prSet presAssocID="{2052EEA7-1CFA-415F-AA61-7A41D58F4DD5}" presName="Accent2" presStyleCnt="0"/>
      <dgm:spPr/>
    </dgm:pt>
    <dgm:pt modelId="{EC4A6908-D411-468B-B205-15B568AF3843}" type="pres">
      <dgm:prSet presAssocID="{2052EEA7-1CFA-415F-AA61-7A41D58F4DD5}" presName="Accent" presStyleLbl="node1" presStyleIdx="1" presStyleCnt="3"/>
      <dgm:spPr/>
    </dgm:pt>
    <dgm:pt modelId="{E727AD85-93E9-4D03-B1E3-E6A3C582467B}" type="pres">
      <dgm:prSet presAssocID="{2052EEA7-1CFA-415F-AA61-7A41D58F4DD5}" presName="Parent2" presStyleLbl="revTx" presStyleIdx="1" presStyleCnt="3" custScaleX="13128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373907-91C4-46AD-98AC-E94AE7C075EE}" type="pres">
      <dgm:prSet presAssocID="{C2BE5A46-FAE8-450B-9C7A-99EEBD8C07DC}" presName="Accent3" presStyleCnt="0"/>
      <dgm:spPr/>
    </dgm:pt>
    <dgm:pt modelId="{6D11E545-C94D-42B5-980E-C9F8FA4716C5}" type="pres">
      <dgm:prSet presAssocID="{C2BE5A46-FAE8-450B-9C7A-99EEBD8C07DC}" presName="Accent" presStyleLbl="node1" presStyleIdx="2" presStyleCnt="3"/>
      <dgm:spPr/>
    </dgm:pt>
    <dgm:pt modelId="{806CACCB-034E-4901-95A8-A96462E83C0E}" type="pres">
      <dgm:prSet presAssocID="{C2BE5A46-FAE8-450B-9C7A-99EEBD8C07DC}" presName="Parent3" presStyleLbl="revTx" presStyleIdx="2" presStyleCnt="3" custScaleX="135590" custLinFactNeighborX="-1723" custLinFactNeighborY="-57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8AED0CD-8BC6-47E8-8EBA-B62C7604AF9A}" srcId="{030D7181-13EC-49D9-9A43-ECEC217491C5}" destId="{C2BE5A46-FAE8-450B-9C7A-99EEBD8C07DC}" srcOrd="2" destOrd="0" parTransId="{059A833E-2336-4FA6-B34F-99D36FA23D9C}" sibTransId="{1EDFD7F3-700B-47BE-9E3A-5BC690E45FE7}"/>
    <dgm:cxn modelId="{B8234E82-8E94-4E1A-BCBD-519829B21A60}" type="presOf" srcId="{29F77849-D2F7-4722-9777-A60AE34C77F2}" destId="{54E6913C-6430-4BE8-9233-51CB96408D2E}" srcOrd="0" destOrd="0" presId="urn:microsoft.com/office/officeart/2009/layout/CircleArrowProcess"/>
    <dgm:cxn modelId="{3B8ED0EC-466C-4A7C-81FD-4FC730D88DE5}" type="presOf" srcId="{C2BE5A46-FAE8-450B-9C7A-99EEBD8C07DC}" destId="{806CACCB-034E-4901-95A8-A96462E83C0E}" srcOrd="0" destOrd="0" presId="urn:microsoft.com/office/officeart/2009/layout/CircleArrowProcess"/>
    <dgm:cxn modelId="{3D0C985E-C007-4687-8ADB-6D52E27C4BB0}" type="presOf" srcId="{030D7181-13EC-49D9-9A43-ECEC217491C5}" destId="{40F50C3B-956E-4035-B035-0624A2E79D21}" srcOrd="0" destOrd="0" presId="urn:microsoft.com/office/officeart/2009/layout/CircleArrowProcess"/>
    <dgm:cxn modelId="{60F0A4E3-623B-4BDD-A813-00909040F883}" srcId="{030D7181-13EC-49D9-9A43-ECEC217491C5}" destId="{29F77849-D2F7-4722-9777-A60AE34C77F2}" srcOrd="0" destOrd="0" parTransId="{0A032944-A0F4-4ECF-895E-39DA0F93C70F}" sibTransId="{27CABE6E-B457-4245-915D-7ED6471B8E4C}"/>
    <dgm:cxn modelId="{25333718-905F-493C-B510-29C5D7B7D07E}" type="presOf" srcId="{2052EEA7-1CFA-415F-AA61-7A41D58F4DD5}" destId="{E727AD85-93E9-4D03-B1E3-E6A3C582467B}" srcOrd="0" destOrd="0" presId="urn:microsoft.com/office/officeart/2009/layout/CircleArrowProcess"/>
    <dgm:cxn modelId="{F9361540-7B34-47D7-8973-AD179D880486}" srcId="{030D7181-13EC-49D9-9A43-ECEC217491C5}" destId="{2052EEA7-1CFA-415F-AA61-7A41D58F4DD5}" srcOrd="1" destOrd="0" parTransId="{F6264F83-132A-44FD-990A-576F1FD18411}" sibTransId="{48546293-FAE3-4FB4-A8BC-054E0A85C494}"/>
    <dgm:cxn modelId="{E58B256A-6644-4485-A485-769042D4BA71}" type="presParOf" srcId="{40F50C3B-956E-4035-B035-0624A2E79D21}" destId="{73F3954F-CE72-41D6-8637-769B559D2158}" srcOrd="0" destOrd="0" presId="urn:microsoft.com/office/officeart/2009/layout/CircleArrowProcess"/>
    <dgm:cxn modelId="{C2173EB7-504D-49B1-AEF9-322E7030AAE2}" type="presParOf" srcId="{73F3954F-CE72-41D6-8637-769B559D2158}" destId="{E15F0BA1-2446-4E94-BEDF-B31251CA7FCE}" srcOrd="0" destOrd="0" presId="urn:microsoft.com/office/officeart/2009/layout/CircleArrowProcess"/>
    <dgm:cxn modelId="{F94B40D8-F560-4B88-B9FE-421BD9CB9E9D}" type="presParOf" srcId="{40F50C3B-956E-4035-B035-0624A2E79D21}" destId="{54E6913C-6430-4BE8-9233-51CB96408D2E}" srcOrd="1" destOrd="0" presId="urn:microsoft.com/office/officeart/2009/layout/CircleArrowProcess"/>
    <dgm:cxn modelId="{3A7D0951-C1D7-4496-BCCC-2481B34B5117}" type="presParOf" srcId="{40F50C3B-956E-4035-B035-0624A2E79D21}" destId="{8B13EBFF-9480-4A12-8957-3574A73AE140}" srcOrd="2" destOrd="0" presId="urn:microsoft.com/office/officeart/2009/layout/CircleArrowProcess"/>
    <dgm:cxn modelId="{5E00771D-5D0F-4FF8-9675-254DBF422AAD}" type="presParOf" srcId="{8B13EBFF-9480-4A12-8957-3574A73AE140}" destId="{EC4A6908-D411-468B-B205-15B568AF3843}" srcOrd="0" destOrd="0" presId="urn:microsoft.com/office/officeart/2009/layout/CircleArrowProcess"/>
    <dgm:cxn modelId="{6A146333-749C-4327-B6A6-A276D70FFB1B}" type="presParOf" srcId="{40F50C3B-956E-4035-B035-0624A2E79D21}" destId="{E727AD85-93E9-4D03-B1E3-E6A3C582467B}" srcOrd="3" destOrd="0" presId="urn:microsoft.com/office/officeart/2009/layout/CircleArrowProcess"/>
    <dgm:cxn modelId="{5571E8B6-7BA9-4EAB-B010-D0B862894E9F}" type="presParOf" srcId="{40F50C3B-956E-4035-B035-0624A2E79D21}" destId="{CB373907-91C4-46AD-98AC-E94AE7C075EE}" srcOrd="4" destOrd="0" presId="urn:microsoft.com/office/officeart/2009/layout/CircleArrowProcess"/>
    <dgm:cxn modelId="{55740A60-3B0E-4F1D-8D47-9F008E660628}" type="presParOf" srcId="{CB373907-91C4-46AD-98AC-E94AE7C075EE}" destId="{6D11E545-C94D-42B5-980E-C9F8FA4716C5}" srcOrd="0" destOrd="0" presId="urn:microsoft.com/office/officeart/2009/layout/CircleArrowProcess"/>
    <dgm:cxn modelId="{1B9624E5-5401-4247-ACC6-999E2894FA85}" type="presParOf" srcId="{40F50C3B-956E-4035-B035-0624A2E79D21}" destId="{806CACCB-034E-4901-95A8-A96462E83C0E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8D411-E761-4A3A-B4A6-EC0881E2202A}">
      <dsp:nvSpPr>
        <dsp:cNvPr id="0" name=""/>
        <dsp:cNvSpPr/>
      </dsp:nvSpPr>
      <dsp:spPr>
        <a:xfrm>
          <a:off x="2394" y="566216"/>
          <a:ext cx="2402619" cy="24026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2224" tIns="45720" rIns="132224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kern="1200" dirty="0" smtClean="0">
              <a:latin typeface="+mn-ea"/>
              <a:ea typeface="+mn-ea"/>
            </a:rPr>
            <a:t>內容</a:t>
          </a:r>
          <a:endParaRPr lang="en-US" altLang="zh-TW" sz="3600" kern="1200" dirty="0" smtClean="0">
            <a:latin typeface="+mn-ea"/>
            <a:ea typeface="+mn-ea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kern="1200" dirty="0" smtClean="0">
              <a:solidFill>
                <a:srgbClr val="FF0066"/>
              </a:solidFill>
              <a:latin typeface="+mn-ea"/>
              <a:ea typeface="+mn-ea"/>
            </a:rPr>
            <a:t>豐富</a:t>
          </a:r>
          <a:endParaRPr lang="en-US" altLang="zh-TW" sz="3600" kern="1200" dirty="0" smtClean="0">
            <a:solidFill>
              <a:srgbClr val="FF0066"/>
            </a:solidFill>
            <a:latin typeface="+mn-ea"/>
            <a:ea typeface="+mn-ea"/>
          </a:endParaRPr>
        </a:p>
      </dsp:txBody>
      <dsp:txXfrm>
        <a:off x="354249" y="918071"/>
        <a:ext cx="1698909" cy="1698909"/>
      </dsp:txXfrm>
    </dsp:sp>
    <dsp:sp modelId="{9F633681-DFA2-400F-82C9-7EAE272C858E}">
      <dsp:nvSpPr>
        <dsp:cNvPr id="0" name=""/>
        <dsp:cNvSpPr/>
      </dsp:nvSpPr>
      <dsp:spPr>
        <a:xfrm>
          <a:off x="1924490" y="566216"/>
          <a:ext cx="2402619" cy="24026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2224" tIns="45720" rIns="132224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kern="1200" dirty="0" smtClean="0">
              <a:solidFill>
                <a:srgbClr val="FF0066"/>
              </a:solidFill>
              <a:latin typeface="+mn-ea"/>
              <a:ea typeface="+mn-ea"/>
            </a:rPr>
            <a:t>安心</a:t>
          </a:r>
          <a:endParaRPr lang="en-US" altLang="zh-TW" sz="3600" kern="1200" dirty="0" smtClean="0">
            <a:solidFill>
              <a:srgbClr val="FF0066"/>
            </a:solidFill>
            <a:latin typeface="+mn-ea"/>
            <a:ea typeface="+mn-ea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kern="1200" dirty="0" smtClean="0">
              <a:latin typeface="+mn-ea"/>
              <a:ea typeface="+mn-ea"/>
            </a:rPr>
            <a:t>使用</a:t>
          </a:r>
          <a:endParaRPr lang="en-US" altLang="zh-TW" sz="3600" kern="1200" dirty="0" smtClean="0">
            <a:latin typeface="+mn-ea"/>
            <a:ea typeface="+mn-ea"/>
          </a:endParaRPr>
        </a:p>
      </dsp:txBody>
      <dsp:txXfrm>
        <a:off x="2276345" y="918071"/>
        <a:ext cx="1698909" cy="1698909"/>
      </dsp:txXfrm>
    </dsp:sp>
    <dsp:sp modelId="{C1242A60-CC92-433B-973B-FAE6AAFED6D6}">
      <dsp:nvSpPr>
        <dsp:cNvPr id="0" name=""/>
        <dsp:cNvSpPr/>
      </dsp:nvSpPr>
      <dsp:spPr>
        <a:xfrm>
          <a:off x="3846586" y="566216"/>
          <a:ext cx="2402619" cy="24026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2224" tIns="45720" rIns="132224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kern="1200" dirty="0" smtClean="0">
              <a:latin typeface="+mn-ea"/>
              <a:ea typeface="+mn-ea"/>
            </a:rPr>
            <a:t>易於</a:t>
          </a:r>
          <a:endParaRPr lang="en-US" altLang="zh-TW" sz="3600" kern="1200" dirty="0" smtClean="0">
            <a:latin typeface="+mn-ea"/>
            <a:ea typeface="+mn-ea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kern="1200" dirty="0" smtClean="0">
              <a:solidFill>
                <a:srgbClr val="FF0066"/>
              </a:solidFill>
              <a:latin typeface="+mn-ea"/>
              <a:ea typeface="+mn-ea"/>
            </a:rPr>
            <a:t>分享</a:t>
          </a:r>
          <a:endParaRPr lang="zh-TW" altLang="en-US" sz="3600" kern="1200" dirty="0">
            <a:solidFill>
              <a:srgbClr val="FF0066"/>
            </a:solidFill>
            <a:latin typeface="+mn-ea"/>
            <a:ea typeface="+mn-ea"/>
          </a:endParaRPr>
        </a:p>
      </dsp:txBody>
      <dsp:txXfrm>
        <a:off x="4198441" y="918071"/>
        <a:ext cx="1698909" cy="1698909"/>
      </dsp:txXfrm>
    </dsp:sp>
    <dsp:sp modelId="{26F32EDB-E820-49FF-B0B6-A31787FE12E2}">
      <dsp:nvSpPr>
        <dsp:cNvPr id="0" name=""/>
        <dsp:cNvSpPr/>
      </dsp:nvSpPr>
      <dsp:spPr>
        <a:xfrm>
          <a:off x="5768682" y="566216"/>
          <a:ext cx="2402619" cy="24026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2224" tIns="45720" rIns="132224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kern="1200" dirty="0" smtClean="0">
              <a:latin typeface="+mn-ea"/>
              <a:ea typeface="+mn-ea"/>
            </a:rPr>
            <a:t>創意</a:t>
          </a:r>
          <a:endParaRPr lang="en-US" altLang="zh-TW" sz="3600" kern="1200" dirty="0" smtClean="0">
            <a:latin typeface="+mn-ea"/>
            <a:ea typeface="+mn-ea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kern="1200" dirty="0" smtClean="0">
              <a:solidFill>
                <a:srgbClr val="FF0066"/>
              </a:solidFill>
              <a:latin typeface="+mn-ea"/>
              <a:ea typeface="+mn-ea"/>
            </a:rPr>
            <a:t>加值</a:t>
          </a:r>
          <a:endParaRPr lang="zh-TW" altLang="en-US" sz="3600" kern="1200" dirty="0">
            <a:solidFill>
              <a:srgbClr val="FF0066"/>
            </a:solidFill>
            <a:latin typeface="+mn-ea"/>
            <a:ea typeface="+mn-ea"/>
          </a:endParaRPr>
        </a:p>
      </dsp:txBody>
      <dsp:txXfrm>
        <a:off x="6120537" y="918071"/>
        <a:ext cx="1698909" cy="16989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48A698-1BB8-4E4C-A86D-5C623A6D45C3}">
      <dsp:nvSpPr>
        <dsp:cNvPr id="0" name=""/>
        <dsp:cNvSpPr/>
      </dsp:nvSpPr>
      <dsp:spPr>
        <a:xfrm>
          <a:off x="2670954" y="1374178"/>
          <a:ext cx="1746640" cy="151091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  <a:t>教育</a:t>
          </a:r>
          <a:r>
            <a:rPr lang="en-US" altLang="zh-TW" sz="2500" kern="1200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  <a:t/>
          </a:r>
          <a:br>
            <a:rPr lang="en-US" altLang="zh-TW" sz="2500" kern="1200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</a:br>
          <a:r>
            <a:rPr lang="zh-TW" altLang="en-US" sz="2500" kern="1200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  <a:t>大市集</a:t>
          </a:r>
          <a:endParaRPr lang="zh-TW" altLang="en-US" sz="2500" kern="1200" baseline="0" dirty="0">
            <a:latin typeface="Times New Roman" panose="02020603050405020304" pitchFamily="18" charset="0"/>
            <a:ea typeface="標楷體" panose="03000509000000000000" pitchFamily="65" charset="-120"/>
          </a:endParaRPr>
        </a:p>
      </dsp:txBody>
      <dsp:txXfrm>
        <a:off x="2960397" y="1624558"/>
        <a:ext cx="1167754" cy="1010154"/>
      </dsp:txXfrm>
    </dsp:sp>
    <dsp:sp modelId="{952F409D-6F79-4545-B12E-38728A49F376}">
      <dsp:nvSpPr>
        <dsp:cNvPr id="0" name=""/>
        <dsp:cNvSpPr/>
      </dsp:nvSpPr>
      <dsp:spPr>
        <a:xfrm>
          <a:off x="3764687" y="651307"/>
          <a:ext cx="659002" cy="567817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12D951-AEF0-4CBB-AB33-DCEA8EAA4AB1}">
      <dsp:nvSpPr>
        <dsp:cNvPr id="0" name=""/>
        <dsp:cNvSpPr/>
      </dsp:nvSpPr>
      <dsp:spPr>
        <a:xfrm>
          <a:off x="2831845" y="0"/>
          <a:ext cx="1431359" cy="123829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  <a:t>資源整合</a:t>
          </a:r>
          <a:endParaRPr lang="zh-TW" altLang="en-US" sz="2500" kern="1200" baseline="0" dirty="0">
            <a:latin typeface="Times New Roman" panose="02020603050405020304" pitchFamily="18" charset="0"/>
            <a:ea typeface="標楷體" panose="03000509000000000000" pitchFamily="65" charset="-120"/>
          </a:endParaRPr>
        </a:p>
      </dsp:txBody>
      <dsp:txXfrm>
        <a:off x="3069052" y="205212"/>
        <a:ext cx="956945" cy="827869"/>
      </dsp:txXfrm>
    </dsp:sp>
    <dsp:sp modelId="{A06A0528-88E4-4C74-8FFE-87B86461585D}">
      <dsp:nvSpPr>
        <dsp:cNvPr id="0" name=""/>
        <dsp:cNvSpPr/>
      </dsp:nvSpPr>
      <dsp:spPr>
        <a:xfrm>
          <a:off x="4533793" y="1712824"/>
          <a:ext cx="659002" cy="567817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260683-637C-495A-A547-61B24E2456BF}">
      <dsp:nvSpPr>
        <dsp:cNvPr id="0" name=""/>
        <dsp:cNvSpPr/>
      </dsp:nvSpPr>
      <dsp:spPr>
        <a:xfrm>
          <a:off x="4144568" y="761633"/>
          <a:ext cx="1431359" cy="123829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  <a:t>上傳分享</a:t>
          </a:r>
          <a:endParaRPr lang="zh-TW" altLang="en-US" sz="2500" kern="1200" baseline="0" dirty="0">
            <a:latin typeface="Times New Roman" panose="02020603050405020304" pitchFamily="18" charset="0"/>
            <a:ea typeface="標楷體" panose="03000509000000000000" pitchFamily="65" charset="-120"/>
          </a:endParaRPr>
        </a:p>
      </dsp:txBody>
      <dsp:txXfrm>
        <a:off x="4381775" y="966845"/>
        <a:ext cx="956945" cy="827869"/>
      </dsp:txXfrm>
    </dsp:sp>
    <dsp:sp modelId="{BC74B565-CA56-49E0-92AB-298CECFB1BB4}">
      <dsp:nvSpPr>
        <dsp:cNvPr id="0" name=""/>
        <dsp:cNvSpPr/>
      </dsp:nvSpPr>
      <dsp:spPr>
        <a:xfrm>
          <a:off x="3999522" y="2911076"/>
          <a:ext cx="659002" cy="567817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DFD0B-A4BB-41E1-AA9E-AFE65EA2478C}">
      <dsp:nvSpPr>
        <dsp:cNvPr id="0" name=""/>
        <dsp:cNvSpPr/>
      </dsp:nvSpPr>
      <dsp:spPr>
        <a:xfrm>
          <a:off x="4144568" y="2258917"/>
          <a:ext cx="1431359" cy="1238293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  <a:t>整合檢索</a:t>
          </a:r>
          <a:endParaRPr lang="zh-TW" altLang="en-US" sz="2500" kern="1200" baseline="0" dirty="0">
            <a:latin typeface="Times New Roman" panose="02020603050405020304" pitchFamily="18" charset="0"/>
            <a:ea typeface="標楷體" panose="03000509000000000000" pitchFamily="65" charset="-120"/>
          </a:endParaRPr>
        </a:p>
      </dsp:txBody>
      <dsp:txXfrm>
        <a:off x="4381775" y="2464129"/>
        <a:ext cx="956945" cy="827869"/>
      </dsp:txXfrm>
    </dsp:sp>
    <dsp:sp modelId="{FCE3E2AD-4FE8-468B-B159-B5AD8B71F7B5}">
      <dsp:nvSpPr>
        <dsp:cNvPr id="0" name=""/>
        <dsp:cNvSpPr/>
      </dsp:nvSpPr>
      <dsp:spPr>
        <a:xfrm>
          <a:off x="2674205" y="3035460"/>
          <a:ext cx="659002" cy="567817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201FA-A59B-48A2-84B4-32407C377F01}">
      <dsp:nvSpPr>
        <dsp:cNvPr id="0" name=""/>
        <dsp:cNvSpPr/>
      </dsp:nvSpPr>
      <dsp:spPr>
        <a:xfrm>
          <a:off x="2831845" y="3021403"/>
          <a:ext cx="1431359" cy="1238293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  <a:t>資源下載</a:t>
          </a:r>
          <a:endParaRPr lang="zh-TW" altLang="en-US" sz="2500" kern="1200" baseline="0" dirty="0">
            <a:latin typeface="Times New Roman" panose="02020603050405020304" pitchFamily="18" charset="0"/>
            <a:ea typeface="標楷體" panose="03000509000000000000" pitchFamily="65" charset="-120"/>
          </a:endParaRPr>
        </a:p>
      </dsp:txBody>
      <dsp:txXfrm>
        <a:off x="3069052" y="3226615"/>
        <a:ext cx="956945" cy="827869"/>
      </dsp:txXfrm>
    </dsp:sp>
    <dsp:sp modelId="{294ABDB2-520D-429E-A63E-2F6DE599AF3E}">
      <dsp:nvSpPr>
        <dsp:cNvPr id="0" name=""/>
        <dsp:cNvSpPr/>
      </dsp:nvSpPr>
      <dsp:spPr>
        <a:xfrm>
          <a:off x="1892503" y="1974369"/>
          <a:ext cx="659002" cy="567817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FEE4A-6EAC-4A29-976C-7D5076499B59}">
      <dsp:nvSpPr>
        <dsp:cNvPr id="0" name=""/>
        <dsp:cNvSpPr/>
      </dsp:nvSpPr>
      <dsp:spPr>
        <a:xfrm>
          <a:off x="1513028" y="2259769"/>
          <a:ext cx="1431359" cy="1238293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  <a:t>明確授權</a:t>
          </a:r>
          <a:endParaRPr lang="zh-TW" altLang="en-US" sz="2500" kern="1200" baseline="0" dirty="0">
            <a:latin typeface="Times New Roman" panose="02020603050405020304" pitchFamily="18" charset="0"/>
            <a:ea typeface="標楷體" panose="03000509000000000000" pitchFamily="65" charset="-120"/>
          </a:endParaRPr>
        </a:p>
      </dsp:txBody>
      <dsp:txXfrm>
        <a:off x="1750235" y="2464981"/>
        <a:ext cx="956945" cy="827869"/>
      </dsp:txXfrm>
    </dsp:sp>
    <dsp:sp modelId="{61EFBDB9-C179-4BC1-9C41-DD81A3173C67}">
      <dsp:nvSpPr>
        <dsp:cNvPr id="0" name=""/>
        <dsp:cNvSpPr/>
      </dsp:nvSpPr>
      <dsp:spPr>
        <a:xfrm>
          <a:off x="1513028" y="759929"/>
          <a:ext cx="1431359" cy="123829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500" kern="1200" baseline="0" dirty="0" smtClean="0">
              <a:latin typeface="Times New Roman" panose="02020603050405020304" pitchFamily="18" charset="0"/>
              <a:ea typeface="標楷體" panose="03000509000000000000" pitchFamily="65" charset="-120"/>
            </a:rPr>
            <a:t>Open API</a:t>
          </a:r>
          <a:endParaRPr lang="zh-TW" altLang="en-US" sz="2500" kern="1200" baseline="0" dirty="0">
            <a:latin typeface="Times New Roman" panose="02020603050405020304" pitchFamily="18" charset="0"/>
            <a:ea typeface="標楷體" panose="03000509000000000000" pitchFamily="65" charset="-120"/>
          </a:endParaRPr>
        </a:p>
      </dsp:txBody>
      <dsp:txXfrm>
        <a:off x="1750235" y="965141"/>
        <a:ext cx="956945" cy="8278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六角放射狀"/>
  <dgm:desc val="用來顯示與中心概念或主題相關的連續流程。上限為 6 個階層 2 的圖形。 最適合用在少量文字的情況。 未使用的文字不會出現，但只要切換版面配置，仍然可以使用。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8AB4C-9440-48B8-97EB-873C66338D39}" type="datetimeFigureOut">
              <a:rPr lang="zh-TW" altLang="en-US" smtClean="0"/>
              <a:t>2015/5/5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DB8CC-B2A7-43E1-83C0-AA0646D098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8978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/>
              <a:t>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1967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0104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本期計畫，我們提供了網頁版及行動版瀏覽頁面，能自動偵測使用者所採用的行動載具，顯示合適的瀏覽頁面。</a:t>
            </a:r>
          </a:p>
          <a:p>
            <a:r>
              <a:rPr lang="zh-TW" altLang="en-US" dirty="0" smtClean="0"/>
              <a:t>且為了提升網頁呈現及全文檢索反應速度，更也調整了系統架構及以產生靜態頁面方式，來讓使用者能有更順暢的使用經驗。</a:t>
            </a:r>
          </a:p>
          <a:p>
            <a:r>
              <a:rPr lang="zh-TW" altLang="en-US" dirty="0" smtClean="0"/>
              <a:t>經系統實測，百分之</a:t>
            </a:r>
            <a:r>
              <a:rPr lang="en-US" altLang="zh-TW" dirty="0" smtClean="0"/>
              <a:t>90</a:t>
            </a:r>
            <a:r>
              <a:rPr lang="zh-TW" altLang="en-US" dirty="0" smtClean="0"/>
              <a:t>以上的連線請求，都能在</a:t>
            </a:r>
            <a:r>
              <a:rPr lang="en-US" altLang="zh-TW" dirty="0" smtClean="0"/>
              <a:t>10</a:t>
            </a:r>
            <a:r>
              <a:rPr lang="zh-TW" altLang="en-US" dirty="0" smtClean="0"/>
              <a:t>秒內獲得回應，且能確保系統同時上線人數</a:t>
            </a:r>
            <a:r>
              <a:rPr lang="en-US" altLang="zh-TW" dirty="0" smtClean="0"/>
              <a:t>1</a:t>
            </a:r>
            <a:r>
              <a:rPr lang="zh-TW" altLang="en-US" dirty="0" smtClean="0"/>
              <a:t>千人時，也能提供正常的存取服務。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3934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本期計畫，我們提供了網頁版及行動版瀏覽頁面，能自動偵測使用者所採用的行動載具，顯示合適的瀏覽頁面。</a:t>
            </a:r>
          </a:p>
          <a:p>
            <a:r>
              <a:rPr lang="zh-TW" altLang="en-US" dirty="0" smtClean="0"/>
              <a:t>且為了提升網頁呈現及全文檢索反應速度，更也調整了系統架構及以產生靜態頁面方式，來讓使用者能有更順暢的使用經驗。</a:t>
            </a:r>
          </a:p>
          <a:p>
            <a:r>
              <a:rPr lang="zh-TW" altLang="en-US" dirty="0" smtClean="0"/>
              <a:t>經系統實測，百分之</a:t>
            </a:r>
            <a:r>
              <a:rPr lang="en-US" altLang="zh-TW" dirty="0" smtClean="0"/>
              <a:t>90</a:t>
            </a:r>
            <a:r>
              <a:rPr lang="zh-TW" altLang="en-US" dirty="0" smtClean="0"/>
              <a:t>以上的連線請求，都能在</a:t>
            </a:r>
            <a:r>
              <a:rPr lang="en-US" altLang="zh-TW" dirty="0" smtClean="0"/>
              <a:t>10</a:t>
            </a:r>
            <a:r>
              <a:rPr lang="zh-TW" altLang="en-US" dirty="0" smtClean="0"/>
              <a:t>秒內獲得回應，且能確保系統同時上線人數</a:t>
            </a:r>
            <a:r>
              <a:rPr lang="en-US" altLang="zh-TW" dirty="0" smtClean="0"/>
              <a:t>1</a:t>
            </a:r>
            <a:r>
              <a:rPr lang="zh-TW" altLang="en-US" dirty="0" smtClean="0"/>
              <a:t>千人時，也能提供正常的存取服務。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3765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12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46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這是我們教育大市集的網站首頁，提供有分眾導覽、分類導覽、全文檢索及精選教學資源推薦等功能區塊，使用者在第一次來到教育大市集時，可以多多使用各種操作管道瀏覽更多教學資源。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13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70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其中，我們以分類導覽</a:t>
            </a:r>
            <a:r>
              <a:rPr lang="en-US" altLang="zh-TW" dirty="0" smtClean="0"/>
              <a:t>-</a:t>
            </a:r>
            <a:r>
              <a:rPr lang="zh-TW" altLang="en-US" dirty="0" smtClean="0"/>
              <a:t>國小館為例，當您進入到國小館頁面時，上方一樣提供有全文檢索功能列，您可在此輸入關鍵詞後搜尋適用於國小的所有資源內容。</a:t>
            </a:r>
          </a:p>
          <a:p>
            <a:r>
              <a:rPr lang="zh-TW" altLang="en-US" dirty="0" smtClean="0"/>
              <a:t>當您點選任一領域時，即可出現子分類項目，讓您一步一步過濾篩選您的搜尋條件。找到您可能有興趣的資源內容。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在畫面中，我們看到一個知識地圖的部分，則是團隊依據資科司指示及參考各學制之課程綱要，並召開各學制專家學者與教師訪談會議，所訂定出知識地圖主題分類。</a:t>
            </a:r>
          </a:p>
          <a:p>
            <a:r>
              <a:rPr lang="zh-TW" altLang="en-US" dirty="0" smtClean="0"/>
              <a:t>若您想要瀏覽完整的知識地圖時，即可點選後方展開功能鈕，瀏覽更多。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並將知識地圖主題融入資源檢索功能，來協助您過濾篩選資源。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4620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其中，我們以分類導覽</a:t>
            </a:r>
            <a:r>
              <a:rPr lang="en-US" altLang="zh-TW" dirty="0" smtClean="0"/>
              <a:t>-</a:t>
            </a:r>
            <a:r>
              <a:rPr lang="zh-TW" altLang="en-US" dirty="0" smtClean="0"/>
              <a:t>國小館為例，當您進入到國小館頁面時，上方一樣提供有全文檢索功能列，您可在此輸入關鍵詞後搜尋適用於國小的所有資源內容。</a:t>
            </a:r>
          </a:p>
          <a:p>
            <a:r>
              <a:rPr lang="zh-TW" altLang="en-US" dirty="0" smtClean="0"/>
              <a:t>當您點選任一領域時，即可出現子分類項目，讓您一步一步過濾篩選您的搜尋條件。找到您可能有興趣的資源內容。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在畫面中，我們看到一個知識地圖的部分，則是團隊依據資科司指示及參考各學制之課程綱要，並召開各學制專家學者與教師訪談會議，所訂定出知識地圖主題分類。</a:t>
            </a:r>
          </a:p>
          <a:p>
            <a:r>
              <a:rPr lang="zh-TW" altLang="en-US" dirty="0" smtClean="0"/>
              <a:t>若您想要瀏覽完整的知識地圖時，即可點選後方展開功能鈕，瀏覽更多。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並將知識地圖主題融入資源檢索功能，來協助您過濾篩選資源。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1373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接著，我們以分類導覽</a:t>
            </a:r>
            <a:r>
              <a:rPr lang="en-US" altLang="zh-TW" dirty="0" smtClean="0"/>
              <a:t>-Web</a:t>
            </a:r>
            <a:r>
              <a:rPr lang="zh-TW" altLang="en-US" dirty="0" smtClean="0"/>
              <a:t>教學資源整合平臺為例，一樣可在上方使用關鍵字方式，搜尋全站相關的</a:t>
            </a:r>
            <a:r>
              <a:rPr lang="en-US" altLang="zh-TW" dirty="0" smtClean="0"/>
              <a:t>Web</a:t>
            </a:r>
            <a:r>
              <a:rPr lang="zh-TW" altLang="en-US" dirty="0" smtClean="0"/>
              <a:t>教學資源，或是透過精選資源推薦的方式，來瀏覽教學資源。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216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教育電子書首頁以電子書櫃概念呈現精選的電子書資源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17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59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在資源瀏覽頁面中，我們可以看到每筆資源上傳分享者所填入的後設資料描述，更可看到下方所提供的數個功能分頁，包含有分享、下載、問題回報、收藏、評論及檢舉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18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49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6626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透過點選網頁的標示區域「教育</a:t>
            </a:r>
            <a:r>
              <a:rPr lang="en-US" altLang="zh-TW" dirty="0" smtClean="0"/>
              <a:t>APP</a:t>
            </a:r>
            <a:r>
              <a:rPr lang="zh-TW" altLang="en-US" dirty="0" smtClean="0"/>
              <a:t>」後，系統直接將使用者導向「全國教學</a:t>
            </a:r>
            <a:r>
              <a:rPr lang="en-US" altLang="zh-TW" dirty="0" smtClean="0"/>
              <a:t>APP</a:t>
            </a:r>
            <a:r>
              <a:rPr lang="zh-TW" altLang="en-US" dirty="0" smtClean="0"/>
              <a:t>市集」網站首頁，使用者再於該網站使用相關服務</a:t>
            </a:r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19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31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20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228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21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11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在講完各頁面瀏覽部分，我們來了解一下如何在教育大市集中登入使用吧</a:t>
            </a:r>
            <a:r>
              <a:rPr lang="en-US" altLang="zh-TW" dirty="0" smtClean="0"/>
              <a:t>!</a:t>
            </a:r>
          </a:p>
          <a:p>
            <a:r>
              <a:rPr lang="zh-TW" altLang="en-US" dirty="0" smtClean="0"/>
              <a:t>目前在教育大市集中，我們提供有教育雲單一簽入服務及原教育</a:t>
            </a:r>
            <a:r>
              <a:rPr lang="en-US" altLang="zh-TW" dirty="0" smtClean="0"/>
              <a:t>ISP</a:t>
            </a:r>
            <a:r>
              <a:rPr lang="zh-TW" altLang="en-US" dirty="0" smtClean="0"/>
              <a:t>網站帳號登入兩種方式，使用者可選擇其中一種方式來登入操作。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在未來，我們將主推教育雲單一簽入登入方式，歡迎在場的教師們，先至教育雲入口網註冊乙組使用帳號後，即可在教育大市集中享有個人資源首頁及相關的收藏服務等。</a:t>
            </a:r>
          </a:p>
          <a:p>
            <a:endParaRPr lang="zh-TW" altLang="en-US" dirty="0" smtClean="0"/>
          </a:p>
          <a:p>
            <a:endParaRPr lang="zh-TW" altLang="en-US" dirty="0" smtClean="0"/>
          </a:p>
          <a:p>
            <a:r>
              <a:rPr lang="en-US" altLang="zh-TW" dirty="0" smtClean="0"/>
              <a:t>※</a:t>
            </a:r>
            <a:r>
              <a:rPr lang="zh-TW" altLang="en-US" dirty="0" smtClean="0"/>
              <a:t>重要的投影片</a:t>
            </a:r>
            <a:r>
              <a:rPr lang="en-US" altLang="zh-TW" dirty="0" smtClean="0"/>
              <a:t>※</a:t>
            </a:r>
          </a:p>
          <a:p>
            <a:r>
              <a:rPr lang="zh-TW" altLang="en-US" dirty="0" smtClean="0"/>
              <a:t>在教育雲</a:t>
            </a:r>
            <a:r>
              <a:rPr lang="en-US" altLang="zh-TW" dirty="0" smtClean="0"/>
              <a:t>SSO</a:t>
            </a:r>
            <a:r>
              <a:rPr lang="zh-TW" altLang="en-US" dirty="0" smtClean="0"/>
              <a:t>帳號部分，則由縣市擔任</a:t>
            </a:r>
            <a:r>
              <a:rPr lang="en-US" altLang="zh-TW" dirty="0" err="1" smtClean="0"/>
              <a:t>OpenID</a:t>
            </a:r>
            <a:r>
              <a:rPr lang="zh-TW" altLang="en-US" dirty="0" smtClean="0"/>
              <a:t>認證伺服器、入口網擔任授權伺服器</a:t>
            </a:r>
          </a:p>
          <a:p>
            <a:endParaRPr lang="zh-TW" altLang="en-US" dirty="0" smtClean="0"/>
          </a:p>
          <a:p>
            <a:r>
              <a:rPr lang="en-US" altLang="zh-TW" dirty="0" smtClean="0"/>
              <a:t>22</a:t>
            </a:r>
            <a:r>
              <a:rPr lang="zh-TW" altLang="en-US" dirty="0" smtClean="0"/>
              <a:t>縣市做</a:t>
            </a:r>
            <a:r>
              <a:rPr lang="en-US" altLang="zh-TW" dirty="0" err="1" smtClean="0"/>
              <a:t>openid</a:t>
            </a:r>
            <a:r>
              <a:rPr lang="en-US" altLang="zh-TW" dirty="0" smtClean="0"/>
              <a:t> authentication server, </a:t>
            </a:r>
            <a:r>
              <a:rPr lang="zh-TW" altLang="en-US" dirty="0" smtClean="0"/>
              <a:t>入口網做</a:t>
            </a:r>
            <a:r>
              <a:rPr lang="en-US" altLang="zh-TW" dirty="0" err="1" smtClean="0"/>
              <a:t>oauth</a:t>
            </a:r>
            <a:r>
              <a:rPr lang="en-US" altLang="zh-TW" dirty="0" smtClean="0"/>
              <a:t> authorization server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22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76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當完成會員登入後，您可在個人首頁中，看到資源管理介面，分別有功能列、個人知識地圖、教學資源及檔案瀏覽等功能區塊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23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51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在剛剛所說的收藏功能中，即可看到依據自己的知識分類方式，曾經收藏過的網站資源內容。</a:t>
            </a:r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您可在連點檔案名稱後，進入資源瀏覽頁面。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24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914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25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616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26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767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27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1777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28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77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安心使用：教育大市集的資源內容由教師製作上傳或部內委辦計畫加盟提供，皆經過專家審核後上架分享。每筆資源皆有明確的授權方式標示，提供使用者可安心使用且完全免費。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內容豐富：整合全國</a:t>
            </a:r>
            <a:r>
              <a:rPr lang="en-US" altLang="zh-TW" dirty="0" smtClean="0"/>
              <a:t>22</a:t>
            </a:r>
            <a:r>
              <a:rPr lang="zh-TW" altLang="en-US" dirty="0" smtClean="0"/>
              <a:t>縣市教育單位、教育部部屬機構及民間單位之多元數位教學資源，由眾多加盟單位共同維護資源內容，累積超過</a:t>
            </a:r>
            <a:r>
              <a:rPr lang="en-US" altLang="zh-TW" dirty="0" smtClean="0"/>
              <a:t>15</a:t>
            </a:r>
            <a:r>
              <a:rPr lang="zh-TW" altLang="en-US" dirty="0" smtClean="0"/>
              <a:t>萬筆教學資源，資源種類包含教學投影片、教案、教材及學習單，資源形式包含</a:t>
            </a:r>
            <a:r>
              <a:rPr lang="en-US" altLang="zh-TW" dirty="0" smtClean="0"/>
              <a:t>Web</a:t>
            </a:r>
            <a:r>
              <a:rPr lang="zh-TW" altLang="en-US" dirty="0" smtClean="0"/>
              <a:t>教學資源、教育電子書及教育</a:t>
            </a:r>
            <a:r>
              <a:rPr lang="en-US" altLang="zh-TW" dirty="0" smtClean="0"/>
              <a:t>APP </a:t>
            </a:r>
            <a:r>
              <a:rPr lang="zh-TW" altLang="en-US" dirty="0" smtClean="0"/>
              <a:t>。</a:t>
            </a:r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易於分享：教學資源開放服務，並提供全站全文檢索服務，滿足教師備課，以及家長、學生的檢索需求。對於喜歡的資源可按照個人的知識分類方式收藏或是透過電子郵件、社群網站等方式分享給更多使用者。</a:t>
            </a:r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創意加值：資源間採以</a:t>
            </a:r>
            <a:r>
              <a:rPr lang="en-US" altLang="zh-TW" dirty="0" smtClean="0"/>
              <a:t>TW LOM</a:t>
            </a:r>
            <a:r>
              <a:rPr lang="zh-TW" altLang="en-US" dirty="0" smtClean="0"/>
              <a:t>後設資料交換標準，網站更提供應用服務介面</a:t>
            </a:r>
            <a:r>
              <a:rPr lang="en-US" altLang="zh-TW" dirty="0" smtClean="0"/>
              <a:t>(Open API)</a:t>
            </a:r>
            <a:r>
              <a:rPr lang="zh-TW" altLang="en-US" dirty="0" smtClean="0"/>
              <a:t>，提升網站間的資源交流與分享。對於教學資源加值者，可以延伸創意教學加值服務。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73157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29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923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30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362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31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790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32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663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其中又以資源下載來說，您可直接點資源縮圖來進行下一步動作，或是點選</a:t>
            </a: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『</a:t>
            </a:r>
            <a:r>
              <a:rPr kumimoji="0" lang="zh-TW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資源下載</a:t>
            </a: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』</a:t>
            </a:r>
            <a:r>
              <a:rPr kumimoji="0" lang="zh-TW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分頁頁籤，來直接點選擋案名稱下載附件檔案。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33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800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34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8156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35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86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>
                <a:solidFill>
                  <a:prstClr val="black"/>
                </a:solidFill>
              </a:rPr>
              <a:pPr/>
              <a:t>36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88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就內容豐富部分，我們整合了全國</a:t>
            </a:r>
            <a:r>
              <a:rPr lang="en-US" altLang="zh-TW" dirty="0" smtClean="0"/>
              <a:t>22</a:t>
            </a:r>
            <a:r>
              <a:rPr lang="zh-TW" altLang="en-US" dirty="0" smtClean="0"/>
              <a:t>縣市教育單位、部屬機構及民間單位之多元數位教學資源，其中形式包含</a:t>
            </a:r>
            <a:r>
              <a:rPr lang="en-US" altLang="zh-TW" dirty="0" smtClean="0"/>
              <a:t>Web</a:t>
            </a:r>
            <a:r>
              <a:rPr lang="zh-TW" altLang="en-US" dirty="0" smtClean="0"/>
              <a:t>教學資源、教育電子書、教育</a:t>
            </a:r>
            <a:r>
              <a:rPr lang="en-US" altLang="zh-TW" dirty="0" smtClean="0"/>
              <a:t>APP</a:t>
            </a:r>
            <a:r>
              <a:rPr lang="zh-TW" altLang="en-US" dirty="0" smtClean="0"/>
              <a:t>推薦資訊，適用領域涵蓋國小、國中、高中及高職，資源種類更包含有教學設計、教學活動、教學投影片、學習單及素材等等，截至目前為止，累計約  </a:t>
            </a:r>
            <a:r>
              <a:rPr lang="en-US" altLang="zh-TW" dirty="0" smtClean="0"/>
              <a:t>153,933 </a:t>
            </a:r>
            <a:r>
              <a:rPr lang="zh-TW" altLang="en-US" dirty="0" smtClean="0"/>
              <a:t>筆資源。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4804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8474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6564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9049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因為資源內容眾多，您也有可能在此發現到不慎理想的資源內容，更歡迎您藉由評分、評論功能，共同參與資源品質監控。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904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且為了增強資源在網站與網站間的互通及再利用性，我們訂定了數位資源交換規格，並提供相關的應用服務界面。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當各個教學資源網站，皆使用相同規範時，即可讓資源在各個網站間互相界接、引用，來拓展資源的創意教學加值應用。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DB8CC-B2A7-43E1-83C0-AA0646D0983A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98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86360" y="6016660"/>
            <a:ext cx="4672618" cy="365125"/>
          </a:xfrm>
        </p:spPr>
        <p:txBody>
          <a:bodyPr/>
          <a:lstStyle>
            <a:lvl1pPr algn="ctr"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E90E3-015F-452C-AFA8-6984D5CE68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28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2014/11/04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教育大市集建置計畫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E90E3-015F-452C-AFA8-6984D5CE68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5421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2014/11/04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教育大市集建置計畫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E90E3-015F-452C-AFA8-6984D5CE681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877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2014/11/04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教育大市集建置計畫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E90E3-015F-452C-AFA8-6984D5CE68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0576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2014/11/04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教育大市集建置計畫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E90E3-015F-452C-AFA8-6984D5CE681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2437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2014/11/04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教育大市集建置計畫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E90E3-015F-452C-AFA8-6984D5CE68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448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2014/11/04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教育大市集建置計畫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E90E3-015F-452C-AFA8-6984D5CE68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4762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2014/11/04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教育大市集建置計畫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E90E3-015F-452C-AFA8-6984D5CE68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052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2014/11/04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88228" y="6041362"/>
            <a:ext cx="3270655" cy="365125"/>
          </a:xfrm>
        </p:spPr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TW" altLang="en-US" smtClean="0"/>
              <a:t>教育大市集建置計畫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E90E3-015F-452C-AFA8-6984D5CE681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85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2014/11/04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教育大市集建置計畫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E90E3-015F-452C-AFA8-6984D5CE68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303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2014/11/04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教育大市集建置計畫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E90E3-015F-452C-AFA8-6984D5CE68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926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2014/11/04</a:t>
            </a:r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教育大市集建置計畫</a:t>
            </a: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E90E3-015F-452C-AFA8-6984D5CE68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519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2014/11/04</a:t>
            </a:r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教育大市集建置計畫</a:t>
            </a: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E90E3-015F-452C-AFA8-6984D5CE68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233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2014/11/04</a:t>
            </a:r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教育大市集建置計畫</a:t>
            </a: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E90E3-015F-452C-AFA8-6984D5CE68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2771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2014/11/04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教育大市集建置計畫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E90E3-015F-452C-AFA8-6984D5CE68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509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教育大市集建置計畫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E90E3-015F-452C-AFA8-6984D5CE681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2014/11/04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7147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 smtClean="0"/>
              <a:t>2014/11/04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 smtClean="0"/>
              <a:t>教育大市集建置計畫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38E90E3-015F-452C-AFA8-6984D5CE68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782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sp.moe.edu.tw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cloud.edu.tw/EduCloudWeb/wSite/ct?xItem=2888&amp;ctNode=217&amp;mp=1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07067" y="1052532"/>
            <a:ext cx="7766936" cy="1646302"/>
          </a:xfrm>
        </p:spPr>
        <p:txBody>
          <a:bodyPr anchor="ctr"/>
          <a:lstStyle/>
          <a:p>
            <a:pPr algn="ctr"/>
            <a:r>
              <a:rPr lang="en-US" altLang="zh-TW" sz="4000" b="1" dirty="0" smtClean="0">
                <a:solidFill>
                  <a:srgbClr val="000099"/>
                </a:solidFill>
              </a:rPr>
              <a:t/>
            </a:r>
            <a:br>
              <a:rPr lang="en-US" altLang="zh-TW" sz="4000" b="1" dirty="0" smtClean="0">
                <a:solidFill>
                  <a:srgbClr val="000099"/>
                </a:solidFill>
              </a:rPr>
            </a:br>
            <a:r>
              <a:rPr lang="zh-TW" altLang="en-US" sz="4000" b="1" dirty="0">
                <a:solidFill>
                  <a:srgbClr val="000099"/>
                </a:solidFill>
              </a:rPr>
              <a:t>教育部教育大市集推廣</a:t>
            </a:r>
            <a:r>
              <a:rPr lang="zh-TW" altLang="en-US" sz="4000" b="1" dirty="0" smtClean="0">
                <a:solidFill>
                  <a:srgbClr val="000099"/>
                </a:solidFill>
              </a:rPr>
              <a:t>研習</a:t>
            </a:r>
            <a:r>
              <a:rPr lang="en-US" altLang="zh-TW" sz="4000" b="1" dirty="0">
                <a:solidFill>
                  <a:srgbClr val="000099"/>
                </a:solidFill>
              </a:rPr>
              <a:t/>
            </a:r>
            <a:br>
              <a:rPr lang="en-US" altLang="zh-TW" sz="4000" b="1" dirty="0">
                <a:solidFill>
                  <a:srgbClr val="000099"/>
                </a:solidFill>
              </a:rPr>
            </a:br>
            <a:endParaRPr lang="zh-TW" altLang="en-US" sz="4000" b="1" dirty="0">
              <a:solidFill>
                <a:srgbClr val="000099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07067" y="3110253"/>
            <a:ext cx="7766936" cy="3262268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 dirty="0">
                <a:solidFill>
                  <a:srgbClr val="000099"/>
                </a:solidFill>
              </a:rPr>
              <a:t>教育大市集</a:t>
            </a:r>
            <a:r>
              <a:rPr lang="zh-TW" altLang="en-US" sz="3600" b="1" dirty="0" smtClean="0">
                <a:solidFill>
                  <a:srgbClr val="000099"/>
                </a:solidFill>
              </a:rPr>
              <a:t>介紹</a:t>
            </a:r>
            <a:endParaRPr lang="en-US" altLang="zh-TW" sz="3600" b="1" dirty="0" smtClean="0">
              <a:solidFill>
                <a:srgbClr val="000099"/>
              </a:solidFill>
            </a:endParaRPr>
          </a:p>
          <a:p>
            <a:endParaRPr lang="en-US" altLang="zh-TW" sz="3200" dirty="0">
              <a:solidFill>
                <a:srgbClr val="000099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rgbClr val="000099"/>
                </a:solidFill>
              </a:rPr>
              <a:t>報告人：中央</a:t>
            </a:r>
            <a:r>
              <a:rPr lang="zh-TW" altLang="en-US" sz="3200" b="1" dirty="0">
                <a:solidFill>
                  <a:srgbClr val="000099"/>
                </a:solidFill>
              </a:rPr>
              <a:t>研究院</a:t>
            </a:r>
            <a:r>
              <a:rPr lang="zh-TW" altLang="en-US" sz="3200" b="1" dirty="0" smtClean="0">
                <a:solidFill>
                  <a:srgbClr val="000099"/>
                </a:solidFill>
              </a:rPr>
              <a:t> 呂佳玲</a:t>
            </a:r>
            <a:endParaRPr lang="en-US" altLang="zh-TW" sz="3200" b="1" dirty="0" smtClean="0">
              <a:solidFill>
                <a:srgbClr val="000099"/>
              </a:solidFill>
            </a:endParaRPr>
          </a:p>
          <a:p>
            <a:pPr algn="ctr"/>
            <a:endParaRPr lang="en-US" altLang="zh-TW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17153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000099"/>
                </a:solidFill>
              </a:rPr>
              <a:t>教育大</a:t>
            </a:r>
            <a:r>
              <a:rPr lang="zh-TW" altLang="en-US" b="1" dirty="0" smtClean="0">
                <a:solidFill>
                  <a:srgbClr val="000099"/>
                </a:solidFill>
              </a:rPr>
              <a:t>市集</a:t>
            </a:r>
            <a:r>
              <a:rPr lang="en-US" altLang="zh-TW" b="1" dirty="0">
                <a:solidFill>
                  <a:srgbClr val="000099"/>
                </a:solidFill>
              </a:rPr>
              <a:t>-</a:t>
            </a:r>
            <a:r>
              <a:rPr lang="zh-TW" altLang="en-US" b="1" dirty="0" smtClean="0">
                <a:solidFill>
                  <a:srgbClr val="000099"/>
                </a:solidFill>
              </a:rPr>
              <a:t>主要服務功能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275806" y="635306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9</a:t>
            </a:fld>
            <a:endParaRPr lang="zh-TW" alt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9721649"/>
              </p:ext>
            </p:extLst>
          </p:nvPr>
        </p:nvGraphicFramePr>
        <p:xfrm>
          <a:off x="-922275" y="1698100"/>
          <a:ext cx="7088956" cy="4259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788228" y="6484426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sp>
        <p:nvSpPr>
          <p:cNvPr id="10" name="內容版面配置區 5"/>
          <p:cNvSpPr txBox="1">
            <a:spLocks/>
          </p:cNvSpPr>
          <p:nvPr/>
        </p:nvSpPr>
        <p:spPr>
          <a:xfrm>
            <a:off x="4839286" y="1521613"/>
            <a:ext cx="7529478" cy="480884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TW" altLang="en-US" b="1" dirty="0" smtClean="0">
                <a:solidFill>
                  <a:srgbClr val="FF0066"/>
                </a:solidFill>
                <a:latin typeface="+mn-ea"/>
              </a:rPr>
              <a:t>資源整合</a:t>
            </a:r>
            <a:endParaRPr lang="en-US" altLang="zh-TW" b="1" dirty="0" smtClean="0">
              <a:solidFill>
                <a:srgbClr val="FF0066"/>
              </a:solidFill>
              <a:latin typeface="+mn-ea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zh-TW" altLang="en-US" sz="1800" b="1" dirty="0" smtClean="0">
                <a:solidFill>
                  <a:schemeClr val="tx1"/>
                </a:solidFill>
                <a:latin typeface="+mn-ea"/>
              </a:rPr>
              <a:t>整合多元數位教學資源</a:t>
            </a:r>
            <a:endParaRPr lang="en-US" altLang="zh-TW" sz="1800" b="1" dirty="0" smtClean="0">
              <a:solidFill>
                <a:schemeClr val="tx1"/>
              </a:solidFill>
              <a:latin typeface="+mn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b="1" dirty="0" smtClean="0">
                <a:solidFill>
                  <a:srgbClr val="FF0066"/>
                </a:solidFill>
                <a:latin typeface="+mn-ea"/>
              </a:rPr>
              <a:t>上傳分享</a:t>
            </a:r>
            <a:endParaRPr lang="en-US" altLang="zh-TW" b="1" dirty="0" smtClean="0">
              <a:solidFill>
                <a:srgbClr val="FF0066"/>
              </a:solidFill>
              <a:latin typeface="+mn-ea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zh-TW" altLang="en-US" sz="1800" b="1" dirty="0" smtClean="0">
                <a:solidFill>
                  <a:schemeClr val="tx1"/>
                </a:solidFill>
                <a:latin typeface="+mn-ea"/>
              </a:rPr>
              <a:t>國中小現職教師及加盟單位共同上傳維護教學資源</a:t>
            </a:r>
            <a:endParaRPr lang="en-US" altLang="zh-TW" sz="1800" b="1" dirty="0" smtClean="0">
              <a:solidFill>
                <a:schemeClr val="tx1"/>
              </a:solidFill>
              <a:latin typeface="+mn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b="1" dirty="0" smtClean="0">
                <a:solidFill>
                  <a:srgbClr val="FF0066"/>
                </a:solidFill>
                <a:latin typeface="+mn-ea"/>
              </a:rPr>
              <a:t>整合檢索</a:t>
            </a:r>
            <a:endParaRPr lang="en-US" altLang="zh-TW" b="1" dirty="0" smtClean="0">
              <a:solidFill>
                <a:srgbClr val="FF0066"/>
              </a:solidFill>
              <a:latin typeface="+mn-ea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zh-TW" altLang="en-US" sz="1800" b="1" dirty="0" smtClean="0">
                <a:solidFill>
                  <a:schemeClr val="tx1"/>
                </a:solidFill>
                <a:latin typeface="+mn-ea"/>
              </a:rPr>
              <a:t>同時查詢各種來源與屬性的教學資源</a:t>
            </a:r>
            <a:endParaRPr lang="en-US" altLang="zh-TW" sz="1800" b="1" dirty="0" smtClean="0">
              <a:solidFill>
                <a:schemeClr val="tx1"/>
              </a:solidFill>
              <a:latin typeface="+mn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b="1" dirty="0" smtClean="0">
                <a:solidFill>
                  <a:srgbClr val="FF0066"/>
                </a:solidFill>
                <a:latin typeface="+mn-ea"/>
              </a:rPr>
              <a:t>資源下載</a:t>
            </a:r>
            <a:endParaRPr lang="en-US" altLang="zh-TW" b="1" dirty="0" smtClean="0">
              <a:solidFill>
                <a:srgbClr val="FF0066"/>
              </a:solidFill>
              <a:latin typeface="+mn-ea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zh-TW" altLang="en-US" sz="1800" b="1" dirty="0" smtClean="0">
                <a:solidFill>
                  <a:schemeClr val="tx1"/>
                </a:solidFill>
                <a:latin typeface="+mn-ea"/>
              </a:rPr>
              <a:t>供會員免費、輕鬆取得</a:t>
            </a:r>
            <a:endParaRPr lang="en-US" altLang="zh-TW" sz="1800" b="1" dirty="0" smtClean="0">
              <a:solidFill>
                <a:schemeClr val="tx1"/>
              </a:solidFill>
              <a:latin typeface="+mn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b="1" dirty="0" smtClean="0">
                <a:solidFill>
                  <a:srgbClr val="FF0066"/>
                </a:solidFill>
                <a:latin typeface="+mn-ea"/>
              </a:rPr>
              <a:t>明確授權</a:t>
            </a:r>
            <a:endParaRPr lang="en-US" altLang="zh-TW" b="1" dirty="0" smtClean="0">
              <a:solidFill>
                <a:srgbClr val="FF0066"/>
              </a:solidFill>
              <a:latin typeface="+mn-ea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zh-TW" altLang="en-US" sz="1800" b="1" dirty="0" smtClean="0">
                <a:solidFill>
                  <a:schemeClr val="tx1"/>
                </a:solidFill>
                <a:latin typeface="+mn-ea"/>
              </a:rPr>
              <a:t>權利清楚、便於分享</a:t>
            </a:r>
            <a:endParaRPr lang="en-US" altLang="zh-TW" sz="1800" b="1" dirty="0" smtClean="0">
              <a:solidFill>
                <a:schemeClr val="tx1"/>
              </a:solidFill>
              <a:latin typeface="+mn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b="1" dirty="0" smtClean="0">
                <a:solidFill>
                  <a:srgbClr val="FF0066"/>
                </a:solidFill>
                <a:latin typeface="+mn-ea"/>
              </a:rPr>
              <a:t>Open API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zh-TW" altLang="en-US" sz="1800" b="1" dirty="0" smtClean="0">
                <a:solidFill>
                  <a:schemeClr val="tx1"/>
                </a:solidFill>
                <a:latin typeface="+mn-ea"/>
              </a:rPr>
              <a:t>延伸創意教學加值服務</a:t>
            </a:r>
            <a:endParaRPr lang="en-US" altLang="zh-TW" sz="1800" b="1" dirty="0" smtClean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767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23975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rgbClr val="000099"/>
                </a:solidFill>
              </a:rPr>
              <a:t>教育大</a:t>
            </a:r>
            <a:r>
              <a:rPr lang="zh-TW" altLang="en-US" b="1" dirty="0" smtClean="0">
                <a:solidFill>
                  <a:srgbClr val="000099"/>
                </a:solidFill>
              </a:rPr>
              <a:t>市集</a:t>
            </a:r>
            <a:r>
              <a:rPr lang="en-US" altLang="zh-TW" b="1" dirty="0" smtClean="0">
                <a:solidFill>
                  <a:srgbClr val="000099"/>
                </a:solidFill>
              </a:rPr>
              <a:t>https</a:t>
            </a:r>
            <a:r>
              <a:rPr lang="en-US" altLang="zh-TW" b="1" dirty="0">
                <a:solidFill>
                  <a:srgbClr val="000099"/>
                </a:solidFill>
              </a:rPr>
              <a:t>://market.cloud.edu.tw/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11261292" y="6331648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10</a:t>
            </a:fld>
            <a:endParaRPr lang="zh-TW" altLang="en-US" sz="1800" b="1" dirty="0">
              <a:solidFill>
                <a:schemeClr val="bg1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788228" y="6456145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011648"/>
            <a:ext cx="8359602" cy="432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內容版面配置區 10"/>
          <p:cNvSpPr txBox="1">
            <a:spLocks/>
          </p:cNvSpPr>
          <p:nvPr/>
        </p:nvSpPr>
        <p:spPr>
          <a:xfrm>
            <a:off x="9274002" y="1870303"/>
            <a:ext cx="615553" cy="3880773"/>
          </a:xfrm>
          <a:prstGeom prst="rect">
            <a:avLst/>
          </a:prstGeom>
          <a:noFill/>
        </p:spPr>
        <p:txBody>
          <a:bodyPr vert="eaVert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zh-TW" altLang="en-US" sz="2800" b="1" dirty="0">
                <a:solidFill>
                  <a:srgbClr val="FF0066"/>
                </a:solidFill>
                <a:sym typeface="Wingdings" panose="05000000000000000000" pitchFamily="2" charset="2"/>
              </a:rPr>
              <a:t></a:t>
            </a:r>
            <a:r>
              <a:rPr lang="zh-TW" altLang="en-US" sz="2800" b="1" dirty="0" smtClean="0">
                <a:solidFill>
                  <a:srgbClr val="FF0066"/>
                </a:solidFill>
                <a:sym typeface="Wingdings" panose="05000000000000000000" pitchFamily="2" charset="2"/>
              </a:rPr>
              <a:t>網頁</a:t>
            </a:r>
            <a:r>
              <a:rPr lang="zh-TW" altLang="en-US" sz="2800" b="1" dirty="0" smtClean="0">
                <a:solidFill>
                  <a:srgbClr val="FF0066"/>
                </a:solidFill>
              </a:rPr>
              <a:t>版頁面</a:t>
            </a:r>
            <a:endParaRPr lang="zh-TW" altLang="en-US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6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23975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rgbClr val="000099"/>
                </a:solidFill>
              </a:rPr>
              <a:t>教育大</a:t>
            </a:r>
            <a:r>
              <a:rPr lang="zh-TW" altLang="en-US" b="1" dirty="0" smtClean="0">
                <a:solidFill>
                  <a:srgbClr val="000099"/>
                </a:solidFill>
              </a:rPr>
              <a:t>市集</a:t>
            </a:r>
            <a:r>
              <a:rPr lang="en-US" altLang="zh-TW" b="1" dirty="0" smtClean="0">
                <a:solidFill>
                  <a:srgbClr val="000099"/>
                </a:solidFill>
              </a:rPr>
              <a:t>https</a:t>
            </a:r>
            <a:r>
              <a:rPr lang="en-US" altLang="zh-TW" b="1" dirty="0">
                <a:solidFill>
                  <a:srgbClr val="000099"/>
                </a:solidFill>
              </a:rPr>
              <a:t>://market.cloud.edu.tw/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11261292" y="6331648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11</a:t>
            </a:fld>
            <a:endParaRPr lang="zh-TW" altLang="en-US" sz="1800" b="1" dirty="0">
              <a:solidFill>
                <a:schemeClr val="bg1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788228" y="6456145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pic>
        <p:nvPicPr>
          <p:cNvPr id="10" name="內容版面配置區 16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555" y="1933574"/>
            <a:ext cx="4680000" cy="432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內容版面配置區 10"/>
          <p:cNvSpPr txBox="1">
            <a:spLocks noGrp="1"/>
          </p:cNvSpPr>
          <p:nvPr>
            <p:ph idx="1"/>
          </p:nvPr>
        </p:nvSpPr>
        <p:spPr>
          <a:xfrm>
            <a:off x="2362424" y="1809749"/>
            <a:ext cx="615553" cy="38807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indent="0">
              <a:buNone/>
            </a:pPr>
            <a:r>
              <a:rPr lang="zh-TW" altLang="en-US" sz="2800" b="1" dirty="0" smtClean="0">
                <a:solidFill>
                  <a:srgbClr val="FF0066"/>
                </a:solidFill>
                <a:sym typeface="Wingdings" panose="05000000000000000000" pitchFamily="2" charset="2"/>
              </a:rPr>
              <a:t>行</a:t>
            </a:r>
            <a:r>
              <a:rPr lang="zh-TW" altLang="en-US" sz="2800" b="1" dirty="0">
                <a:solidFill>
                  <a:srgbClr val="FF0066"/>
                </a:solidFill>
                <a:sym typeface="Wingdings" panose="05000000000000000000" pitchFamily="2" charset="2"/>
              </a:rPr>
              <a:t>動</a:t>
            </a:r>
            <a:r>
              <a:rPr lang="zh-TW" altLang="en-US" sz="2800" b="1" dirty="0" smtClean="0">
                <a:solidFill>
                  <a:srgbClr val="FF0066"/>
                </a:solidFill>
              </a:rPr>
              <a:t>版頁面</a:t>
            </a:r>
            <a:endParaRPr lang="zh-TW" altLang="en-US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9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23975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rgbClr val="000099"/>
                </a:solidFill>
              </a:rPr>
              <a:t>教育</a:t>
            </a:r>
            <a:r>
              <a:rPr lang="zh-TW" altLang="en-US" b="1" dirty="0" smtClean="0">
                <a:solidFill>
                  <a:srgbClr val="000099"/>
                </a:solidFill>
              </a:rPr>
              <a:t>大市集</a:t>
            </a:r>
            <a:r>
              <a:rPr lang="en-US" altLang="zh-TW" b="1" dirty="0">
                <a:solidFill>
                  <a:srgbClr val="000099"/>
                </a:solidFill>
              </a:rPr>
              <a:t/>
            </a:r>
            <a:br>
              <a:rPr lang="en-US" altLang="zh-TW" b="1" dirty="0">
                <a:solidFill>
                  <a:srgbClr val="000099"/>
                </a:solidFill>
              </a:rPr>
            </a:br>
            <a:r>
              <a:rPr lang="en-US" altLang="zh-TW" b="1" dirty="0">
                <a:solidFill>
                  <a:srgbClr val="000099"/>
                </a:solidFill>
              </a:rPr>
              <a:t>https://market.cloud.edu.tw/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11261292" y="6331648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12</a:t>
            </a:fld>
            <a:endParaRPr lang="zh-TW" altLang="en-US" sz="1800" b="1" dirty="0">
              <a:solidFill>
                <a:prstClr val="white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788228" y="6456145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927293" y="1964881"/>
            <a:ext cx="893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66"/>
                </a:solidFill>
                <a:latin typeface="MS Mincho"/>
                <a:ea typeface="MS Mincho"/>
              </a:rPr>
              <a:t>▼</a:t>
            </a:r>
            <a:r>
              <a:rPr lang="zh-TW" altLang="en-US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版資源瀏覽頁面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		</a:t>
            </a:r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dirty="0">
                <a:solidFill>
                  <a:prstClr val="black"/>
                </a:solidFill>
                <a:latin typeface="MS Mincho"/>
                <a:ea typeface="MS Mincho"/>
              </a:rPr>
              <a:t> </a:t>
            </a:r>
            <a:r>
              <a:rPr lang="zh-TW" altLang="en-US" dirty="0">
                <a:solidFill>
                  <a:srgbClr val="FF0066"/>
                </a:solidFill>
                <a:latin typeface="MS Mincho"/>
                <a:ea typeface="MS Mincho"/>
              </a:rPr>
              <a:t>▼</a:t>
            </a:r>
            <a:r>
              <a:rPr lang="zh-TW" altLang="en-US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可切換瀏覽模式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24" y="2365520"/>
            <a:ext cx="2955132" cy="3989495"/>
          </a:xfrm>
          <a:prstGeom prst="rect">
            <a:avLst/>
          </a:prstGeom>
          <a:ln w="6350">
            <a:solidFill>
              <a:sysClr val="windowText" lastClr="000000"/>
            </a:solidFill>
          </a:ln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2" y="2365520"/>
            <a:ext cx="2955132" cy="3989495"/>
          </a:xfrm>
          <a:prstGeom prst="rect">
            <a:avLst/>
          </a:prstGeom>
          <a:ln w="6350">
            <a:solidFill>
              <a:sysClr val="windowText" lastClr="000000"/>
            </a:solidFill>
          </a:ln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956" y="2365520"/>
            <a:ext cx="2955132" cy="3989495"/>
          </a:xfrm>
          <a:prstGeom prst="rect">
            <a:avLst/>
          </a:prstGeom>
          <a:ln w="6350"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7674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23975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rgbClr val="000099"/>
                </a:solidFill>
              </a:rPr>
              <a:t>教育大</a:t>
            </a:r>
            <a:r>
              <a:rPr lang="zh-TW" altLang="en-US" b="1" dirty="0" smtClean="0">
                <a:solidFill>
                  <a:srgbClr val="000099"/>
                </a:solidFill>
              </a:rPr>
              <a:t>市集</a:t>
            </a:r>
            <a:r>
              <a:rPr lang="en-US" altLang="zh-TW" b="1" dirty="0" smtClean="0">
                <a:solidFill>
                  <a:srgbClr val="000099"/>
                </a:solidFill>
              </a:rPr>
              <a:t>-</a:t>
            </a:r>
            <a:r>
              <a:rPr lang="zh-TW" altLang="en-US" b="1" dirty="0" smtClean="0">
                <a:solidFill>
                  <a:srgbClr val="000099"/>
                </a:solidFill>
              </a:rPr>
              <a:t>網站首頁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11261292" y="6331648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13</a:t>
            </a:fld>
            <a:endParaRPr lang="zh-TW" altLang="en-US" sz="1800" b="1" dirty="0">
              <a:solidFill>
                <a:prstClr val="white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788228" y="6456145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" name="內容版面配置區 8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73"/>
          <a:stretch/>
        </p:blipFill>
        <p:spPr>
          <a:xfrm>
            <a:off x="1103555" y="1473504"/>
            <a:ext cx="8640000" cy="46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2691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CC00FF"/>
                </a:solidFill>
              </a:rPr>
              <a:t>分眾</a:t>
            </a:r>
            <a:r>
              <a:rPr lang="zh-TW" altLang="en-US" b="1" dirty="0" smtClean="0">
                <a:solidFill>
                  <a:srgbClr val="000099"/>
                </a:solidFill>
              </a:rPr>
              <a:t>瀏覽</a:t>
            </a:r>
            <a:r>
              <a:rPr lang="en-US" altLang="zh-TW" b="1" dirty="0" smtClean="0">
                <a:solidFill>
                  <a:srgbClr val="000099"/>
                </a:solidFill>
              </a:rPr>
              <a:t>-</a:t>
            </a:r>
            <a:r>
              <a:rPr lang="zh-TW" altLang="en-US" b="1" dirty="0" smtClean="0">
                <a:solidFill>
                  <a:srgbClr val="000099"/>
                </a:solidFill>
              </a:rPr>
              <a:t>國小館為例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14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>
          <a:xfrm>
            <a:off x="3788228" y="6484424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pic>
        <p:nvPicPr>
          <p:cNvPr id="12" name="內容版面配置區 8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9" b="2369"/>
          <a:stretch/>
        </p:blipFill>
        <p:spPr>
          <a:xfrm>
            <a:off x="1103555" y="1514475"/>
            <a:ext cx="8640000" cy="46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4148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895291" cy="1333500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rgbClr val="000099"/>
                </a:solidFill>
              </a:rPr>
              <a:t>展開知識</a:t>
            </a:r>
            <a:r>
              <a:rPr lang="zh-TW" altLang="en-US" b="1" dirty="0" smtClean="0">
                <a:solidFill>
                  <a:srgbClr val="000099"/>
                </a:solidFill>
              </a:rPr>
              <a:t>地圖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15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>
          <a:xfrm>
            <a:off x="3788228" y="6484424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pic>
        <p:nvPicPr>
          <p:cNvPr id="7" name="圖片 6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1" b="9061"/>
          <a:stretch/>
        </p:blipFill>
        <p:spPr>
          <a:xfrm>
            <a:off x="1103555" y="1636240"/>
            <a:ext cx="8640000" cy="46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文字方塊 5"/>
          <p:cNvSpPr txBox="1"/>
          <p:nvPr/>
        </p:nvSpPr>
        <p:spPr>
          <a:xfrm>
            <a:off x="6924155" y="2646574"/>
            <a:ext cx="301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66"/>
                </a:solidFill>
              </a:rPr>
              <a:t>完成各學制知識地圖架構，且融入整合查詢</a:t>
            </a:r>
            <a:r>
              <a:rPr lang="zh-TW" altLang="en-US" b="1" dirty="0" smtClean="0">
                <a:solidFill>
                  <a:srgbClr val="FF0066"/>
                </a:solidFill>
              </a:rPr>
              <a:t>服務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4922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CC00FF"/>
                </a:solidFill>
              </a:rPr>
              <a:t>分類</a:t>
            </a:r>
            <a:r>
              <a:rPr lang="zh-TW" altLang="en-US" b="1" dirty="0" smtClean="0">
                <a:solidFill>
                  <a:srgbClr val="000099"/>
                </a:solidFill>
              </a:rPr>
              <a:t>瀏覽</a:t>
            </a:r>
            <a:r>
              <a:rPr lang="en-US" altLang="zh-TW" b="1" dirty="0" smtClean="0">
                <a:solidFill>
                  <a:srgbClr val="000099"/>
                </a:solidFill>
              </a:rPr>
              <a:t>-Web</a:t>
            </a:r>
            <a:r>
              <a:rPr lang="zh-TW" altLang="en-US" b="1" dirty="0" smtClean="0">
                <a:solidFill>
                  <a:srgbClr val="000099"/>
                </a:solidFill>
              </a:rPr>
              <a:t>教學資源整合平臺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16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788228" y="6465566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pic>
        <p:nvPicPr>
          <p:cNvPr id="14" name="內容版面配置區 6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55" y="1502705"/>
            <a:ext cx="8640000" cy="46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7739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CC00FF"/>
                </a:solidFill>
              </a:rPr>
              <a:t>分類</a:t>
            </a:r>
            <a:r>
              <a:rPr lang="zh-TW" altLang="en-US" b="1" dirty="0" smtClean="0">
                <a:solidFill>
                  <a:srgbClr val="000099"/>
                </a:solidFill>
              </a:rPr>
              <a:t>瀏覽</a:t>
            </a:r>
            <a:r>
              <a:rPr lang="en-US" altLang="zh-TW" b="1" dirty="0" smtClean="0">
                <a:solidFill>
                  <a:srgbClr val="000099"/>
                </a:solidFill>
              </a:rPr>
              <a:t>-</a:t>
            </a:r>
            <a:r>
              <a:rPr lang="zh-TW" altLang="en-US" b="1" dirty="0" smtClean="0">
                <a:solidFill>
                  <a:srgbClr val="000099"/>
                </a:solidFill>
              </a:rPr>
              <a:t>教育電子書整合平臺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17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788228" y="6493851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圖片 7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55" y="1546525"/>
            <a:ext cx="8640000" cy="46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2767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en-US" altLang="zh-TW" b="1" dirty="0">
                <a:solidFill>
                  <a:srgbClr val="000099"/>
                </a:solidFill>
              </a:rPr>
              <a:t>Web </a:t>
            </a:r>
            <a:r>
              <a:rPr lang="en-US" altLang="zh-TW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altLang="zh-TW" b="1" dirty="0">
                <a:solidFill>
                  <a:srgbClr val="000099"/>
                </a:solidFill>
              </a:rPr>
              <a:t> </a:t>
            </a:r>
            <a:r>
              <a:rPr lang="en-US" altLang="zh-TW" b="1" dirty="0" smtClean="0">
                <a:solidFill>
                  <a:srgbClr val="000099"/>
                </a:solidFill>
              </a:rPr>
              <a:t>E-book</a:t>
            </a:r>
            <a:r>
              <a:rPr lang="zh-TW" altLang="en-US" b="1" dirty="0" smtClean="0">
                <a:solidFill>
                  <a:srgbClr val="000099"/>
                </a:solidFill>
              </a:rPr>
              <a:t>資源</a:t>
            </a:r>
            <a:r>
              <a:rPr lang="zh-TW" altLang="en-US" b="1" dirty="0">
                <a:solidFill>
                  <a:srgbClr val="000099"/>
                </a:solidFill>
              </a:rPr>
              <a:t>瀏覽畫面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18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788228" y="6493851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3" name="圖片 2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55" y="1546525"/>
            <a:ext cx="8640000" cy="46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4218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6000" dirty="0"/>
              <a:t>Outline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chemeClr val="tx1"/>
                </a:solidFill>
              </a:rPr>
              <a:t>教育大市集</a:t>
            </a:r>
            <a:r>
              <a:rPr lang="zh-TW" altLang="en-US" sz="4000" dirty="0">
                <a:solidFill>
                  <a:schemeClr val="tx1"/>
                </a:solidFill>
              </a:rPr>
              <a:t>─</a:t>
            </a:r>
            <a:r>
              <a:rPr lang="zh-TW" altLang="en-US" sz="4000" dirty="0" smtClean="0">
                <a:solidFill>
                  <a:schemeClr val="tx1"/>
                </a:solidFill>
              </a:rPr>
              <a:t>網站特色</a:t>
            </a:r>
            <a:endParaRPr lang="en-US" altLang="zh-TW" sz="4000" dirty="0" smtClean="0">
              <a:solidFill>
                <a:schemeClr val="tx1"/>
              </a:solidFill>
            </a:endParaRPr>
          </a:p>
          <a:p>
            <a:r>
              <a:rPr lang="zh-TW" altLang="en-US" sz="4000" dirty="0" smtClean="0">
                <a:solidFill>
                  <a:schemeClr val="tx1"/>
                </a:solidFill>
              </a:rPr>
              <a:t>教育大市集─主要服務功能</a:t>
            </a:r>
            <a:endParaRPr lang="en-US" altLang="zh-TW" sz="4000" dirty="0" smtClean="0">
              <a:solidFill>
                <a:schemeClr val="tx1"/>
              </a:solidFill>
            </a:endParaRPr>
          </a:p>
          <a:p>
            <a:r>
              <a:rPr lang="zh-TW" altLang="en-US" sz="4000" dirty="0" smtClean="0">
                <a:solidFill>
                  <a:schemeClr val="tx1"/>
                </a:solidFill>
              </a:rPr>
              <a:t>教育大市集─如何在教育現場應用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275806" y="6346162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1</a:t>
            </a:fld>
            <a:endParaRPr lang="zh-TW" alt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788228" y="6427857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4259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CC00FF"/>
                </a:solidFill>
              </a:rPr>
              <a:t>分類</a:t>
            </a:r>
            <a:r>
              <a:rPr lang="zh-TW" altLang="en-US" b="1" dirty="0" smtClean="0">
                <a:solidFill>
                  <a:srgbClr val="000099"/>
                </a:solidFill>
              </a:rPr>
              <a:t>瀏覽</a:t>
            </a:r>
            <a:r>
              <a:rPr lang="en-US" altLang="zh-TW" b="1" dirty="0" smtClean="0">
                <a:solidFill>
                  <a:srgbClr val="000099"/>
                </a:solidFill>
              </a:rPr>
              <a:t>-</a:t>
            </a:r>
            <a:r>
              <a:rPr lang="zh-TW" altLang="en-US" b="1" dirty="0" smtClean="0">
                <a:solidFill>
                  <a:srgbClr val="000099"/>
                </a:solidFill>
              </a:rPr>
              <a:t>教育</a:t>
            </a:r>
            <a:r>
              <a:rPr lang="en-US" altLang="zh-TW" b="1" dirty="0" smtClean="0">
                <a:solidFill>
                  <a:srgbClr val="000099"/>
                </a:solidFill>
              </a:rPr>
              <a:t>APP</a:t>
            </a:r>
            <a:r>
              <a:rPr lang="zh-TW" altLang="en-US" b="1" dirty="0" smtClean="0">
                <a:solidFill>
                  <a:srgbClr val="000099"/>
                </a:solidFill>
              </a:rPr>
              <a:t>整合平臺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19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77334" y="1279200"/>
            <a:ext cx="95175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000099"/>
                </a:solidFill>
              </a:rPr>
              <a:t>教育</a:t>
            </a:r>
            <a:r>
              <a:rPr lang="en-US" altLang="zh-TW" sz="2000" b="1" dirty="0">
                <a:solidFill>
                  <a:srgbClr val="000099"/>
                </a:solidFill>
              </a:rPr>
              <a:t>App</a:t>
            </a:r>
            <a:r>
              <a:rPr lang="zh-TW" altLang="en-US" sz="2000" b="1" dirty="0">
                <a:solidFill>
                  <a:srgbClr val="000099"/>
                </a:solidFill>
              </a:rPr>
              <a:t>平臺以連結方式導向「全國教學</a:t>
            </a:r>
            <a:r>
              <a:rPr lang="en-US" altLang="zh-TW" sz="2000" b="1" dirty="0">
                <a:solidFill>
                  <a:srgbClr val="000099"/>
                </a:solidFill>
              </a:rPr>
              <a:t>APP</a:t>
            </a:r>
            <a:r>
              <a:rPr lang="zh-TW" altLang="en-US" sz="2000" b="1" dirty="0">
                <a:solidFill>
                  <a:srgbClr val="000099"/>
                </a:solidFill>
              </a:rPr>
              <a:t>市集」網站</a:t>
            </a:r>
          </a:p>
          <a:p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/>
          <a:srcRect l="801" t="13659" r="19610" b="66871"/>
          <a:stretch/>
        </p:blipFill>
        <p:spPr>
          <a:xfrm>
            <a:off x="677334" y="1755905"/>
            <a:ext cx="8394953" cy="1280142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4978107" y="1765011"/>
            <a:ext cx="904585" cy="33855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zh-TW" altLang="en-US" sz="1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788228" y="6474997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3132748"/>
            <a:ext cx="8394953" cy="3342249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7512496" y="3343475"/>
            <a:ext cx="1221929" cy="338554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sz="1600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上-下雙向箭號 12"/>
          <p:cNvSpPr/>
          <p:nvPr/>
        </p:nvSpPr>
        <p:spPr>
          <a:xfrm>
            <a:off x="5520971" y="2200266"/>
            <a:ext cx="498829" cy="1654861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855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全國教學</a:t>
            </a:r>
            <a:r>
              <a:rPr lang="en-US" altLang="zh-TW" b="1" dirty="0" smtClean="0">
                <a:solidFill>
                  <a:srgbClr val="000099"/>
                </a:solidFill>
              </a:rPr>
              <a:t>APP</a:t>
            </a:r>
            <a:r>
              <a:rPr lang="zh-TW" altLang="en-US" b="1" dirty="0" smtClean="0">
                <a:solidFill>
                  <a:srgbClr val="000099"/>
                </a:solidFill>
              </a:rPr>
              <a:t>市集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60846" y="6302172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20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788228" y="6484422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5" name="圖片 4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371600"/>
            <a:ext cx="8640000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3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教育</a:t>
            </a:r>
            <a:r>
              <a:rPr lang="en-US" altLang="zh-TW" b="1" dirty="0" smtClean="0">
                <a:solidFill>
                  <a:srgbClr val="000099"/>
                </a:solidFill>
              </a:rPr>
              <a:t>APP</a:t>
            </a:r>
            <a:r>
              <a:rPr lang="zh-TW" altLang="en-US" b="1" dirty="0" smtClean="0">
                <a:solidFill>
                  <a:srgbClr val="000099"/>
                </a:solidFill>
              </a:rPr>
              <a:t>資源瀏</a:t>
            </a:r>
            <a:r>
              <a:rPr lang="zh-TW" altLang="en-US" b="1" dirty="0">
                <a:solidFill>
                  <a:srgbClr val="000099"/>
                </a:solidFill>
              </a:rPr>
              <a:t>覽</a:t>
            </a:r>
            <a:r>
              <a:rPr lang="zh-TW" altLang="en-US" b="1" dirty="0" smtClean="0">
                <a:solidFill>
                  <a:srgbClr val="000099"/>
                </a:solidFill>
              </a:rPr>
              <a:t>畫面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60846" y="6302172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21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pic>
        <p:nvPicPr>
          <p:cNvPr id="3" name="圖片 2"/>
          <p:cNvPicPr preferRelativeResize="0">
            <a:picLocks/>
          </p:cNvPicPr>
          <p:nvPr/>
        </p:nvPicPr>
        <p:blipFill rotWithShape="1">
          <a:blip r:embed="rId3"/>
          <a:srcRect t="14179"/>
          <a:stretch/>
        </p:blipFill>
        <p:spPr>
          <a:xfrm>
            <a:off x="1103555" y="1541812"/>
            <a:ext cx="8640000" cy="4680000"/>
          </a:xfrm>
          <a:prstGeom prst="rect">
            <a:avLst/>
          </a:prstGeom>
        </p:spPr>
      </p:pic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788228" y="6484425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000099"/>
                </a:solidFill>
              </a:rPr>
              <a:t>使用者登入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279200"/>
            <a:ext cx="8942916" cy="3880773"/>
          </a:xfrm>
        </p:spPr>
        <p:txBody>
          <a:bodyPr/>
          <a:lstStyle/>
          <a:p>
            <a:pPr lvl="0">
              <a:buClr>
                <a:srgbClr val="5FCBEF"/>
              </a:buClr>
            </a:pP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提供多元帳號登入服務</a:t>
            </a:r>
          </a:p>
          <a:p>
            <a:pPr marL="800100" lvl="1" indent="-342900">
              <a:buClr>
                <a:srgbClr val="5FCBEF"/>
              </a:buClr>
              <a:buFont typeface="+mj-lt"/>
              <a:buAutoNum type="arabicPeriod"/>
            </a:pP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提供「教育部數位教學資源入口網」會員，免再次註冊即可使用原有帳號登入</a:t>
            </a:r>
          </a:p>
          <a:p>
            <a:pPr marL="800100" lvl="1" indent="-342900">
              <a:buClr>
                <a:srgbClr val="5FCBEF"/>
              </a:buClr>
              <a:buFont typeface="+mj-lt"/>
              <a:buAutoNum type="arabicPeriod"/>
            </a:pP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導入教育雲入口網</a:t>
            </a:r>
            <a:r>
              <a:rPr lang="en-US" altLang="zh-TW" sz="1800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SSO</a:t>
            </a: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登入服務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22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788228" y="6465566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5" name="圖片 4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23555" y="2505566"/>
            <a:ext cx="720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rgbClr val="000099"/>
                </a:solidFill>
              </a:rPr>
              <a:t>會員登入後個人首頁</a:t>
            </a:r>
            <a:r>
              <a:rPr lang="en-US" altLang="zh-TW" b="1" dirty="0">
                <a:solidFill>
                  <a:srgbClr val="000099"/>
                </a:solidFill>
              </a:rPr>
              <a:t>(</a:t>
            </a:r>
            <a:r>
              <a:rPr lang="zh-TW" altLang="en-US" b="1" dirty="0">
                <a:solidFill>
                  <a:srgbClr val="000099"/>
                </a:solidFill>
              </a:rPr>
              <a:t>我的資源</a:t>
            </a:r>
            <a:r>
              <a:rPr lang="en-US" altLang="zh-TW" b="1" dirty="0">
                <a:solidFill>
                  <a:srgbClr val="000099"/>
                </a:solidFill>
              </a:rPr>
              <a:t>)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279200"/>
            <a:ext cx="8942916" cy="3880773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23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788228" y="6465566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內容版面配置區 6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"/>
          <a:stretch/>
        </p:blipFill>
        <p:spPr>
          <a:xfrm>
            <a:off x="1103555" y="1556590"/>
            <a:ext cx="8640000" cy="46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614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rgbClr val="000099"/>
                </a:solidFill>
              </a:rPr>
              <a:t>會員登入後個人首頁</a:t>
            </a:r>
            <a:r>
              <a:rPr lang="en-US" altLang="zh-TW" b="1" dirty="0">
                <a:solidFill>
                  <a:srgbClr val="000099"/>
                </a:solidFill>
              </a:rPr>
              <a:t>(</a:t>
            </a:r>
            <a:r>
              <a:rPr lang="zh-TW" altLang="en-US" b="1" dirty="0">
                <a:solidFill>
                  <a:srgbClr val="000099"/>
                </a:solidFill>
              </a:rPr>
              <a:t>我的資源</a:t>
            </a:r>
            <a:r>
              <a:rPr lang="en-US" altLang="zh-TW" b="1" dirty="0">
                <a:solidFill>
                  <a:srgbClr val="000099"/>
                </a:solidFill>
              </a:rPr>
              <a:t>)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279200"/>
            <a:ext cx="8942916" cy="3880773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24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788228" y="6465566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內容版面配置區 8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55" y="1548487"/>
            <a:ext cx="8640000" cy="46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2675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帳號整</a:t>
            </a:r>
            <a:r>
              <a:rPr lang="zh-TW" altLang="en-US" b="1" dirty="0">
                <a:solidFill>
                  <a:srgbClr val="000099"/>
                </a:solidFill>
              </a:rPr>
              <a:t>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279200"/>
            <a:ext cx="8942916" cy="3880773"/>
          </a:xfrm>
        </p:spPr>
        <p:txBody>
          <a:bodyPr/>
          <a:lstStyle/>
          <a:p>
            <a:pPr lvl="0">
              <a:buClr>
                <a:srgbClr val="5FCBEF"/>
              </a:buClr>
            </a:pP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提供使用教育雲單一簽入帳號使用者，可將過去教育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ISP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會員資料整併功能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將併入會員資料、資源收藏紀錄及曾上傳分享的資源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25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788228" y="6465566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49" y="2200927"/>
            <a:ext cx="8610601" cy="41153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矩形 7"/>
          <p:cNvSpPr/>
          <p:nvPr/>
        </p:nvSpPr>
        <p:spPr>
          <a:xfrm>
            <a:off x="1228725" y="3298972"/>
            <a:ext cx="1600199" cy="7396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914650" y="2224545"/>
            <a:ext cx="790575" cy="3472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405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教育部數位教學資源入口網</a:t>
            </a:r>
            <a:r>
              <a:rPr lang="en-US" altLang="zh-TW" b="1" dirty="0" smtClean="0">
                <a:solidFill>
                  <a:srgbClr val="000099"/>
                </a:solidFill>
              </a:rPr>
              <a:t>(</a:t>
            </a:r>
            <a:r>
              <a:rPr lang="zh-TW" altLang="en-US" b="1" dirty="0" smtClean="0">
                <a:solidFill>
                  <a:srgbClr val="000099"/>
                </a:solidFill>
              </a:rPr>
              <a:t>教育</a:t>
            </a:r>
            <a:r>
              <a:rPr lang="en-US" altLang="zh-TW" b="1" dirty="0" smtClean="0">
                <a:solidFill>
                  <a:srgbClr val="000099"/>
                </a:solidFill>
              </a:rPr>
              <a:t>ISP)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279200"/>
            <a:ext cx="8942916" cy="3880773"/>
          </a:xfrm>
        </p:spPr>
        <p:txBody>
          <a:bodyPr/>
          <a:lstStyle/>
          <a:p>
            <a:pPr lvl="0">
              <a:buClr>
                <a:srgbClr val="5FCBEF"/>
              </a:buClr>
            </a:pP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教育</a:t>
            </a:r>
            <a:r>
              <a:rPr lang="en-US" altLang="zh-TW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ISP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網址：</a:t>
            </a:r>
            <a:r>
              <a:rPr lang="en-US" altLang="zh-TW" b="1" dirty="0">
                <a:solidFill>
                  <a:srgbClr val="000099"/>
                </a:solidFill>
                <a:latin typeface="微軟正黑體" panose="020B0604030504040204" pitchFamily="34" charset="-120"/>
                <a:hlinkClick r:id="rId3"/>
              </a:rPr>
              <a:t>https://isp.moe.edu.tw</a:t>
            </a:r>
            <a:r>
              <a:rPr lang="en-US" altLang="zh-TW" b="1" dirty="0" smtClean="0">
                <a:solidFill>
                  <a:srgbClr val="000099"/>
                </a:solidFill>
                <a:latin typeface="微軟正黑體" panose="020B0604030504040204" pitchFamily="34" charset="-120"/>
                <a:hlinkClick r:id="rId3"/>
              </a:rPr>
              <a:t>/</a:t>
            </a:r>
            <a:endParaRPr lang="en-US" altLang="zh-TW" b="1" dirty="0" smtClean="0">
              <a:solidFill>
                <a:srgbClr val="000099"/>
              </a:solidFill>
              <a:latin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zh-TW" altLang="en-US" sz="1800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可保留教育</a:t>
            </a:r>
            <a:r>
              <a:rPr lang="en-US" altLang="zh-TW" sz="1800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ISP</a:t>
            </a:r>
            <a:r>
              <a:rPr lang="zh-TW" altLang="en-US" sz="1800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的</a:t>
            </a:r>
            <a:r>
              <a:rPr lang="zh-TW" altLang="en-US" sz="1800" b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會員</a:t>
            </a:r>
            <a:r>
              <a:rPr lang="zh-TW" altLang="en-US" sz="1800" b="1" dirty="0">
                <a:solidFill>
                  <a:srgbClr val="FF0066"/>
                </a:solidFill>
                <a:latin typeface="微軟正黑體" panose="020B0604030504040204" pitchFamily="34" charset="-120"/>
              </a:rPr>
              <a:t>資料</a:t>
            </a: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、</a:t>
            </a:r>
            <a:r>
              <a:rPr lang="zh-TW" altLang="en-US" sz="1800" b="1" dirty="0">
                <a:solidFill>
                  <a:srgbClr val="FF0066"/>
                </a:solidFill>
                <a:latin typeface="微軟正黑體" panose="020B0604030504040204" pitchFamily="34" charset="-120"/>
              </a:rPr>
              <a:t>資源收藏紀錄</a:t>
            </a: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及</a:t>
            </a:r>
            <a:r>
              <a:rPr lang="zh-TW" altLang="en-US" sz="1800" b="1" dirty="0">
                <a:solidFill>
                  <a:srgbClr val="FF0066"/>
                </a:solidFill>
                <a:latin typeface="微軟正黑體" panose="020B0604030504040204" pitchFamily="34" charset="-120"/>
              </a:rPr>
              <a:t>曾上傳分享的資源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26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788228" y="6465566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738" y="2152650"/>
            <a:ext cx="8065634" cy="431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7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如何進行帳號整合</a:t>
            </a:r>
            <a:r>
              <a:rPr lang="en-US" altLang="zh-TW" b="1" dirty="0" smtClean="0">
                <a:solidFill>
                  <a:srgbClr val="000099"/>
                </a:solidFill>
              </a:rPr>
              <a:t>(1/5)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279200"/>
            <a:ext cx="8942916" cy="3880773"/>
          </a:xfrm>
        </p:spPr>
        <p:txBody>
          <a:bodyPr/>
          <a:lstStyle/>
          <a:p>
            <a:pPr lvl="0">
              <a:buClr>
                <a:srgbClr val="5FCBEF"/>
              </a:buClr>
            </a:pPr>
            <a:r>
              <a:rPr lang="en-US" altLang="zh-TW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1.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註冊乙組教育雲</a:t>
            </a:r>
            <a:r>
              <a:rPr lang="en-US" altLang="zh-TW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SSO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帳號</a:t>
            </a:r>
            <a:endParaRPr lang="en-US" altLang="zh-TW" b="1" dirty="0" smtClean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lvl="1">
              <a:buClr>
                <a:srgbClr val="5FCBEF"/>
              </a:buClr>
              <a:buFont typeface="Wingdings" panose="05000000000000000000" pitchFamily="2" charset="2"/>
              <a:buChar char="l"/>
            </a:pPr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點選教育大市集首頁右方的「註冊」，導向教育雲入口網進行帳號申請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27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788228" y="6465566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0" name="圖片 9"/>
          <p:cNvPicPr preferRelativeResize="0"/>
          <p:nvPr/>
        </p:nvPicPr>
        <p:blipFill rotWithShape="1">
          <a:blip r:embed="rId3"/>
          <a:srcRect t="10578"/>
          <a:stretch/>
        </p:blipFill>
        <p:spPr bwMode="auto">
          <a:xfrm>
            <a:off x="1463555" y="2276475"/>
            <a:ext cx="7920000" cy="396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364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如何進行帳號整合</a:t>
            </a:r>
            <a:r>
              <a:rPr lang="en-US" altLang="zh-TW" b="1" dirty="0" smtClean="0">
                <a:solidFill>
                  <a:srgbClr val="000099"/>
                </a:solidFill>
              </a:rPr>
              <a:t>(2/5)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279200"/>
            <a:ext cx="8942916" cy="3880773"/>
          </a:xfrm>
        </p:spPr>
        <p:txBody>
          <a:bodyPr/>
          <a:lstStyle/>
          <a:p>
            <a:pPr lvl="0">
              <a:buClr>
                <a:srgbClr val="5FCBEF"/>
              </a:buClr>
            </a:pP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2</a:t>
            </a:r>
            <a:r>
              <a:rPr lang="en-US" altLang="zh-TW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.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依據教育雲入口網的註冊流程進行設定</a:t>
            </a:r>
            <a:endParaRPr lang="en-US" altLang="zh-TW" b="1" dirty="0" smtClean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lvl="1">
              <a:buClr>
                <a:srgbClr val="5FCBEF"/>
              </a:buClr>
              <a:buFont typeface="Wingdings" panose="05000000000000000000" pitchFamily="2" charset="2"/>
              <a:buChar char="l"/>
            </a:pPr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教育</a:t>
            </a:r>
            <a:r>
              <a:rPr lang="zh-TW" altLang="en-US" b="1" dirty="0">
                <a:solidFill>
                  <a:srgbClr val="FF0066"/>
                </a:solidFill>
                <a:latin typeface="微軟正黑體" panose="020B0604030504040204" pitchFamily="34" charset="-120"/>
              </a:rPr>
              <a:t>雲入口網會員註冊方式說明</a:t>
            </a:r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：</a:t>
            </a:r>
            <a:r>
              <a:rPr lang="en-US" altLang="zh-TW" b="1" dirty="0" smtClean="0">
                <a:solidFill>
                  <a:srgbClr val="FF0066"/>
                </a:solidFill>
                <a:latin typeface="微軟正黑體" panose="020B0604030504040204" pitchFamily="34" charset="-120"/>
                <a:hlinkClick r:id="rId3"/>
              </a:rPr>
              <a:t>http</a:t>
            </a:r>
            <a:r>
              <a:rPr lang="en-US" altLang="zh-TW" b="1" dirty="0">
                <a:solidFill>
                  <a:srgbClr val="FF0066"/>
                </a:solidFill>
                <a:latin typeface="微軟正黑體" panose="020B0604030504040204" pitchFamily="34" charset="-120"/>
                <a:hlinkClick r:id="rId3"/>
              </a:rPr>
              <a:t>://</a:t>
            </a:r>
            <a:r>
              <a:rPr lang="en-US" altLang="zh-TW" b="1" dirty="0" smtClean="0">
                <a:solidFill>
                  <a:srgbClr val="FF0066"/>
                </a:solidFill>
                <a:latin typeface="微軟正黑體" panose="020B0604030504040204" pitchFamily="34" charset="-120"/>
                <a:hlinkClick r:id="rId3"/>
              </a:rPr>
              <a:t>cloud.edu.tw/EduCloudWeb/wSite/ct?xItem=2888&amp;ctNode=217&amp;mp=1</a:t>
            </a:r>
            <a:endParaRPr lang="en-US" altLang="zh-TW" b="1" dirty="0">
              <a:solidFill>
                <a:srgbClr val="FF0066"/>
              </a:solidFill>
              <a:latin typeface="微軟正黑體" panose="020B0604030504040204" pitchFamily="34" charset="-120"/>
            </a:endParaRPr>
          </a:p>
          <a:p>
            <a:pPr lvl="1">
              <a:buClr>
                <a:srgbClr val="5FCBEF"/>
              </a:buClr>
              <a:buFont typeface="Wingdings" panose="05000000000000000000" pitchFamily="2" charset="2"/>
              <a:buChar char="l"/>
            </a:pP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</a:endParaRPr>
          </a:p>
          <a:p>
            <a:pPr lvl="1">
              <a:buClr>
                <a:srgbClr val="5FCBEF"/>
              </a:buClr>
              <a:buFont typeface="Wingdings" panose="05000000000000000000" pitchFamily="2" charset="2"/>
              <a:buChar char="l"/>
            </a:pP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28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788228" y="6465566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圖片 6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66556" y="2395554"/>
            <a:ext cx="7920000" cy="396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6060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7657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000099"/>
                </a:solidFill>
              </a:rPr>
              <a:t>教育大</a:t>
            </a:r>
            <a:r>
              <a:rPr lang="zh-TW" altLang="en-US" b="1" dirty="0" smtClean="0">
                <a:solidFill>
                  <a:srgbClr val="000099"/>
                </a:solidFill>
              </a:rPr>
              <a:t>市集</a:t>
            </a:r>
            <a:r>
              <a:rPr lang="en-US" altLang="zh-TW" b="1" dirty="0">
                <a:solidFill>
                  <a:srgbClr val="000099"/>
                </a:solidFill>
              </a:rPr>
              <a:t>-</a:t>
            </a:r>
            <a:r>
              <a:rPr lang="zh-TW" altLang="en-US" b="1" dirty="0" smtClean="0">
                <a:solidFill>
                  <a:srgbClr val="000099"/>
                </a:solidFill>
              </a:rPr>
              <a:t>網站</a:t>
            </a:r>
            <a:r>
              <a:rPr lang="zh-TW" altLang="en-US" b="1" dirty="0">
                <a:solidFill>
                  <a:srgbClr val="000099"/>
                </a:solidFill>
              </a:rPr>
              <a:t>特色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926" y="1422401"/>
            <a:ext cx="9735046" cy="4618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b="1" dirty="0">
                <a:solidFill>
                  <a:schemeClr val="tx1"/>
                </a:solidFill>
                <a:latin typeface="+mn-ea"/>
              </a:rPr>
              <a:t>教育大市集是一個</a:t>
            </a:r>
            <a:r>
              <a:rPr lang="zh-TW" altLang="en-US" sz="3200" b="1" dirty="0" smtClean="0">
                <a:solidFill>
                  <a:schemeClr val="tx1"/>
                </a:solidFill>
                <a:latin typeface="+mn-ea"/>
              </a:rPr>
              <a:t>開放式教育資源</a:t>
            </a:r>
            <a:endParaRPr lang="en-US" altLang="zh-TW" sz="3200" b="1" dirty="0" smtClean="0">
              <a:solidFill>
                <a:schemeClr val="tx1"/>
              </a:solidFill>
              <a:latin typeface="+mn-ea"/>
            </a:endParaRPr>
          </a:p>
          <a:p>
            <a:pPr marL="0" indent="0">
              <a:buNone/>
            </a:pPr>
            <a:r>
              <a:rPr lang="en-US" altLang="zh-TW" sz="3200" b="1" dirty="0" smtClean="0">
                <a:solidFill>
                  <a:schemeClr val="tx1"/>
                </a:solidFill>
                <a:latin typeface="+mn-ea"/>
              </a:rPr>
              <a:t>(</a:t>
            </a:r>
            <a:r>
              <a:rPr lang="en-US" altLang="zh-TW" sz="3200" b="1" dirty="0">
                <a:solidFill>
                  <a:schemeClr val="tx1"/>
                </a:solidFill>
                <a:latin typeface="+mn-ea"/>
              </a:rPr>
              <a:t>Open education resources</a:t>
            </a:r>
            <a:r>
              <a:rPr lang="en-US" altLang="zh-TW" sz="3200" b="1" dirty="0" smtClean="0">
                <a:solidFill>
                  <a:schemeClr val="tx1"/>
                </a:solidFill>
                <a:latin typeface="+mn-ea"/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+mn-ea"/>
              </a:rPr>
              <a:t>的平</a:t>
            </a:r>
            <a:r>
              <a:rPr lang="zh-TW" altLang="en-US" sz="3200" b="1" dirty="0">
                <a:solidFill>
                  <a:schemeClr val="tx1"/>
                </a:solidFill>
                <a:latin typeface="+mn-ea"/>
              </a:rPr>
              <a:t>臺</a:t>
            </a:r>
            <a:r>
              <a:rPr lang="en-US" altLang="zh-TW" sz="3200" b="1" dirty="0">
                <a:solidFill>
                  <a:schemeClr val="tx1"/>
                </a:solidFill>
                <a:latin typeface="+mn-ea"/>
              </a:rPr>
              <a:t>,</a:t>
            </a:r>
            <a:r>
              <a:rPr lang="zh-TW" altLang="en-US" sz="3200" b="1" dirty="0">
                <a:solidFill>
                  <a:schemeClr val="tx1"/>
                </a:solidFill>
                <a:latin typeface="+mn-ea"/>
              </a:rPr>
              <a:t>包含</a:t>
            </a:r>
            <a:r>
              <a:rPr lang="en-US" altLang="zh-TW" sz="3200" b="1" dirty="0">
                <a:solidFill>
                  <a:schemeClr val="tx1"/>
                </a:solidFill>
                <a:latin typeface="+mn-ea"/>
              </a:rPr>
              <a:t>4</a:t>
            </a:r>
            <a:r>
              <a:rPr lang="zh-TW" altLang="en-US" sz="3200" b="1" dirty="0">
                <a:solidFill>
                  <a:schemeClr val="tx1"/>
                </a:solidFill>
                <a:latin typeface="+mn-ea"/>
              </a:rPr>
              <a:t>大特色：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502870030"/>
              </p:ext>
            </p:extLst>
          </p:nvPr>
        </p:nvGraphicFramePr>
        <p:xfrm>
          <a:off x="1100305" y="2506310"/>
          <a:ext cx="8173697" cy="3535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11275806" y="6346162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2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788228" y="6437286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984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如何進行帳號整合</a:t>
            </a:r>
            <a:r>
              <a:rPr lang="en-US" altLang="zh-TW" b="1" dirty="0" smtClean="0">
                <a:solidFill>
                  <a:srgbClr val="000099"/>
                </a:solidFill>
              </a:rPr>
              <a:t>(3/5)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279200"/>
            <a:ext cx="8942916" cy="3880773"/>
          </a:xfrm>
        </p:spPr>
        <p:txBody>
          <a:bodyPr/>
          <a:lstStyle/>
          <a:p>
            <a:pPr lvl="0">
              <a:buClr>
                <a:srgbClr val="5FCBEF"/>
              </a:buClr>
            </a:pPr>
            <a:r>
              <a:rPr lang="en-US" altLang="zh-TW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3.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完成註冊後，登入帳號</a:t>
            </a:r>
            <a:endParaRPr lang="en-US" altLang="zh-TW" b="1" dirty="0" smtClean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lvl="1">
              <a:buClr>
                <a:srgbClr val="5FCBEF"/>
              </a:buClr>
              <a:buFont typeface="Wingdings" panose="05000000000000000000" pitchFamily="2" charset="2"/>
              <a:buChar char="l"/>
            </a:pPr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從教育雲入口網登入，從首頁轉進入教育大市集網站</a:t>
            </a: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</a:endParaRPr>
          </a:p>
          <a:p>
            <a:pPr lvl="1">
              <a:buClr>
                <a:srgbClr val="5FCBEF"/>
              </a:buClr>
              <a:buFont typeface="Wingdings" panose="05000000000000000000" pitchFamily="2" charset="2"/>
              <a:buChar char="l"/>
            </a:pPr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從教育大市集登入，選擇「教育</a:t>
            </a:r>
            <a:r>
              <a:rPr lang="zh-TW" altLang="en-US" b="1" dirty="0">
                <a:solidFill>
                  <a:srgbClr val="FF0066"/>
                </a:solidFill>
                <a:latin typeface="微軟正黑體" panose="020B0604030504040204" pitchFamily="34" charset="-120"/>
              </a:rPr>
              <a:t>雲單一簽</a:t>
            </a:r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入」方式</a:t>
            </a:r>
            <a:endParaRPr lang="en-US" altLang="zh-TW" b="1" dirty="0">
              <a:solidFill>
                <a:srgbClr val="FF0066"/>
              </a:solidFill>
              <a:latin typeface="微軟正黑體" panose="020B0604030504040204" pitchFamily="34" charset="-120"/>
            </a:endParaRPr>
          </a:p>
          <a:p>
            <a:pPr lvl="1">
              <a:buClr>
                <a:srgbClr val="5FCBEF"/>
              </a:buClr>
              <a:buFont typeface="Wingdings" panose="05000000000000000000" pitchFamily="2" charset="2"/>
              <a:buChar char="l"/>
            </a:pP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</a:endParaRPr>
          </a:p>
          <a:p>
            <a:pPr lvl="1">
              <a:buClr>
                <a:srgbClr val="5FCBEF"/>
              </a:buClr>
              <a:buFont typeface="Wingdings" panose="05000000000000000000" pitchFamily="2" charset="2"/>
              <a:buChar char="l"/>
            </a:pP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29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788228" y="6465566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圖片 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2667000"/>
            <a:ext cx="5040000" cy="360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矩形 8"/>
          <p:cNvSpPr/>
          <p:nvPr/>
        </p:nvSpPr>
        <p:spPr>
          <a:xfrm>
            <a:off x="1537341" y="3657600"/>
            <a:ext cx="1786884" cy="13906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pic>
        <p:nvPicPr>
          <p:cNvPr id="10" name="圖片 9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35899" y="2667000"/>
            <a:ext cx="5040000" cy="360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向右箭號 10"/>
          <p:cNvSpPr/>
          <p:nvPr/>
        </p:nvSpPr>
        <p:spPr>
          <a:xfrm>
            <a:off x="5429251" y="5591175"/>
            <a:ext cx="949450" cy="536983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116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如何進行帳號整合</a:t>
            </a:r>
            <a:r>
              <a:rPr lang="en-US" altLang="zh-TW" b="1" dirty="0" smtClean="0">
                <a:solidFill>
                  <a:srgbClr val="000099"/>
                </a:solidFill>
              </a:rPr>
              <a:t>(</a:t>
            </a:r>
            <a:r>
              <a:rPr lang="en-US" altLang="zh-TW" b="1" dirty="0" smtClean="0">
                <a:solidFill>
                  <a:srgbClr val="000099"/>
                </a:solidFill>
              </a:rPr>
              <a:t>4/5)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3" y="1279200"/>
            <a:ext cx="8990541" cy="4921575"/>
          </a:xfrm>
        </p:spPr>
        <p:txBody>
          <a:bodyPr>
            <a:normAutofit/>
          </a:bodyPr>
          <a:lstStyle/>
          <a:p>
            <a:pPr lvl="0">
              <a:buClr>
                <a:srgbClr val="5FCBEF"/>
              </a:buClr>
            </a:pPr>
            <a:r>
              <a:rPr lang="en-US" altLang="zh-TW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3.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登入後進入會員中心，透過「帳號整合」功能進行原</a:t>
            </a:r>
            <a:r>
              <a:rPr lang="en-US" altLang="zh-TW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ISP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帳號的資料、紀錄移轉</a:t>
            </a:r>
            <a:endParaRPr lang="en-US" altLang="zh-TW" b="1" dirty="0" smtClean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lvl="1">
              <a:buClr>
                <a:srgbClr val="5FCBEF"/>
              </a:buClr>
              <a:buFont typeface="Wingdings" panose="05000000000000000000" pitchFamily="2" charset="2"/>
              <a:buChar char="l"/>
            </a:pPr>
            <a:r>
              <a:rPr lang="zh-TW" altLang="en-US" sz="2000" b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在</a:t>
            </a:r>
            <a:r>
              <a:rPr lang="en-US" altLang="zh-TW" sz="2000" b="1" u="sng" dirty="0" smtClean="0">
                <a:solidFill>
                  <a:srgbClr val="000099"/>
                </a:solidFill>
                <a:latin typeface="微軟正黑體" panose="020B0604030504040204" pitchFamily="34" charset="-120"/>
              </a:rPr>
              <a:t>E-MAIL</a:t>
            </a:r>
            <a:r>
              <a:rPr lang="zh-TW" altLang="en-US" sz="2000" b="1" u="sng" dirty="0" smtClean="0">
                <a:solidFill>
                  <a:srgbClr val="000099"/>
                </a:solidFill>
                <a:latin typeface="微軟正黑體" panose="020B0604030504040204" pitchFamily="34" charset="-120"/>
              </a:rPr>
              <a:t>信箱框</a:t>
            </a:r>
            <a:r>
              <a:rPr lang="zh-TW" altLang="en-US" sz="2000" b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中輸入當初</a:t>
            </a:r>
            <a:r>
              <a:rPr lang="zh-TW" altLang="en-US" sz="2000" b="1" dirty="0" smtClean="0">
                <a:solidFill>
                  <a:srgbClr val="000099"/>
                </a:solidFill>
                <a:latin typeface="微軟正黑體" panose="020B0604030504040204" pitchFamily="34" charset="-120"/>
              </a:rPr>
              <a:t>申請教育</a:t>
            </a:r>
            <a:r>
              <a:rPr lang="en-US" altLang="zh-TW" sz="2000" b="1" dirty="0" smtClean="0">
                <a:solidFill>
                  <a:srgbClr val="000099"/>
                </a:solidFill>
                <a:latin typeface="微軟正黑體" panose="020B0604030504040204" pitchFamily="34" charset="-120"/>
              </a:rPr>
              <a:t>ISP</a:t>
            </a:r>
            <a:r>
              <a:rPr lang="zh-TW" altLang="en-US" sz="2000" b="1" dirty="0" smtClean="0">
                <a:solidFill>
                  <a:srgbClr val="000099"/>
                </a:solidFill>
                <a:latin typeface="微軟正黑體" panose="020B0604030504040204" pitchFamily="34" charset="-120"/>
              </a:rPr>
              <a:t>帳號的</a:t>
            </a:r>
            <a:r>
              <a:rPr lang="en-US" altLang="zh-TW" sz="2000" b="1" dirty="0" smtClean="0">
                <a:solidFill>
                  <a:srgbClr val="000099"/>
                </a:solidFill>
                <a:latin typeface="微軟正黑體" panose="020B0604030504040204" pitchFamily="34" charset="-120"/>
              </a:rPr>
              <a:t>E-MAIL</a:t>
            </a:r>
          </a:p>
          <a:p>
            <a:pPr lvl="1">
              <a:buClr>
                <a:srgbClr val="5FCBEF"/>
              </a:buClr>
              <a:buFont typeface="Wingdings" panose="05000000000000000000" pitchFamily="2" charset="2"/>
              <a:buChar char="l"/>
            </a:pPr>
            <a:r>
              <a:rPr lang="zh-TW" altLang="en-US" sz="2000" b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系統會立即檢查，若此</a:t>
            </a:r>
            <a:r>
              <a:rPr lang="en-US" altLang="zh-TW" sz="2000" b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E-MAIL</a:t>
            </a:r>
            <a:r>
              <a:rPr lang="zh-TW" altLang="en-US" sz="2000" b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存在資料庫中，會產生一組驗證碼</a:t>
            </a:r>
            <a:endParaRPr lang="en-US" altLang="zh-TW" sz="2000" b="1" dirty="0" smtClean="0">
              <a:solidFill>
                <a:srgbClr val="FF0066"/>
              </a:solidFill>
              <a:latin typeface="微軟正黑體" panose="020B0604030504040204" pitchFamily="34" charset="-120"/>
            </a:endParaRPr>
          </a:p>
          <a:p>
            <a:pPr lvl="1">
              <a:buClr>
                <a:srgbClr val="5FCBEF"/>
              </a:buClr>
              <a:buFont typeface="Wingdings" panose="05000000000000000000" pitchFamily="2" charset="2"/>
              <a:buChar char="l"/>
            </a:pPr>
            <a:r>
              <a:rPr lang="zh-TW" altLang="en-US" sz="2000" b="1" i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提醒：由於被</a:t>
            </a:r>
            <a:r>
              <a:rPr lang="zh-TW" altLang="en-US" sz="2000" b="1" i="1" dirty="0">
                <a:solidFill>
                  <a:srgbClr val="FF0066"/>
                </a:solidFill>
                <a:latin typeface="微軟正黑體" panose="020B0604030504040204" pitchFamily="34" charset="-120"/>
              </a:rPr>
              <a:t>整合的帳號將無法再使用</a:t>
            </a:r>
            <a:r>
              <a:rPr lang="zh-TW" altLang="en-US" sz="2000" b="1" i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，務必確認</a:t>
            </a:r>
            <a:r>
              <a:rPr lang="zh-TW" altLang="en-US" sz="2000" b="1" i="1" dirty="0">
                <a:solidFill>
                  <a:srgbClr val="FF0066"/>
                </a:solidFill>
                <a:latin typeface="微軟正黑體" panose="020B0604030504040204" pitchFamily="34" charset="-120"/>
              </a:rPr>
              <a:t>後再進行整合</a:t>
            </a:r>
            <a:r>
              <a:rPr lang="zh-TW" altLang="en-US" sz="2000" b="1" i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動作</a:t>
            </a:r>
            <a:r>
              <a:rPr lang="en-US" altLang="zh-TW" sz="2000" b="1" i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!!!!</a:t>
            </a:r>
          </a:p>
          <a:p>
            <a:pPr lvl="1">
              <a:buClr>
                <a:srgbClr val="5FCBEF"/>
              </a:buClr>
              <a:buFont typeface="Wingdings" panose="05000000000000000000" pitchFamily="2" charset="2"/>
              <a:buChar char="l"/>
            </a:pPr>
            <a:r>
              <a:rPr lang="zh-TW" altLang="en-US" sz="2000" b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點選「寄出驗證碼」，至信箱中收取通知信，回到會員中心頁面，於</a:t>
            </a:r>
            <a:r>
              <a:rPr lang="zh-TW" altLang="en-US" sz="2000" b="1" u="sng" dirty="0" smtClean="0">
                <a:solidFill>
                  <a:srgbClr val="000099"/>
                </a:solidFill>
                <a:latin typeface="微軟正黑體" panose="020B0604030504040204" pitchFamily="34" charset="-120"/>
              </a:rPr>
              <a:t>驗證碼框</a:t>
            </a:r>
            <a:r>
              <a:rPr lang="zh-TW" altLang="en-US" sz="2000" b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輸入系統寄出的驗證碼</a:t>
            </a:r>
            <a:endParaRPr lang="en-US" altLang="zh-TW" sz="2000" b="1" dirty="0" smtClean="0">
              <a:solidFill>
                <a:srgbClr val="FF0066"/>
              </a:solidFill>
              <a:latin typeface="微軟正黑體" panose="020B0604030504040204" pitchFamily="34" charset="-120"/>
            </a:endParaRPr>
          </a:p>
          <a:p>
            <a:pPr lvl="1">
              <a:buClr>
                <a:srgbClr val="5FCBEF"/>
              </a:buClr>
              <a:buFont typeface="Wingdings" panose="05000000000000000000" pitchFamily="2" charset="2"/>
              <a:buChar char="l"/>
            </a:pPr>
            <a:r>
              <a:rPr lang="zh-TW" altLang="en-US" sz="2000" b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完成帳號整併，可於「我的資源」中看到移轉的紀錄</a:t>
            </a:r>
            <a:endParaRPr lang="zh-TW" altLang="en-US" sz="2000" b="1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30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788228" y="6465566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如何進行帳號整合</a:t>
            </a:r>
            <a:r>
              <a:rPr lang="en-US" altLang="zh-TW" b="1" dirty="0" smtClean="0">
                <a:solidFill>
                  <a:srgbClr val="000099"/>
                </a:solidFill>
              </a:rPr>
              <a:t>(5/5)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3" y="1279200"/>
            <a:ext cx="9103487" cy="3880773"/>
          </a:xfrm>
        </p:spPr>
        <p:txBody>
          <a:bodyPr>
            <a:normAutofit/>
          </a:bodyPr>
          <a:lstStyle/>
          <a:p>
            <a:pPr>
              <a:buClr>
                <a:srgbClr val="5FCBEF"/>
              </a:buClr>
              <a:buFont typeface="Wingdings" panose="05000000000000000000" pitchFamily="2" charset="2"/>
              <a:buChar char="Ø"/>
            </a:pPr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</a:rPr>
              <a:t>示意圖</a:t>
            </a: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</a:endParaRPr>
          </a:p>
          <a:p>
            <a:pPr lvl="1">
              <a:buClr>
                <a:srgbClr val="5FCBEF"/>
              </a:buClr>
              <a:buFont typeface="Wingdings" panose="05000000000000000000" pitchFamily="2" charset="2"/>
              <a:buChar char="Ø"/>
            </a:pP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31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788228" y="6465566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64" y="1834500"/>
            <a:ext cx="5484406" cy="36957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39" y="1834500"/>
            <a:ext cx="5828070" cy="42515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矩形 7"/>
          <p:cNvSpPr/>
          <p:nvPr/>
        </p:nvSpPr>
        <p:spPr>
          <a:xfrm>
            <a:off x="6229350" y="2971800"/>
            <a:ext cx="1162051" cy="781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663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個人</a:t>
            </a:r>
            <a:r>
              <a:rPr lang="zh-TW" altLang="en-US" b="1" dirty="0">
                <a:solidFill>
                  <a:srgbClr val="000099"/>
                </a:solidFill>
              </a:rPr>
              <a:t>化</a:t>
            </a:r>
            <a:r>
              <a:rPr lang="zh-TW" altLang="en-US" b="1" dirty="0" smtClean="0">
                <a:solidFill>
                  <a:srgbClr val="000099"/>
                </a:solidFill>
              </a:rPr>
              <a:t>服務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279200"/>
            <a:ext cx="8942916" cy="3880773"/>
          </a:xfrm>
        </p:spPr>
        <p:txBody>
          <a:bodyPr/>
          <a:lstStyle/>
          <a:p>
            <a:pPr lvl="0">
              <a:buClr>
                <a:srgbClr val="5FCBEF"/>
              </a:buClr>
            </a:pPr>
            <a:r>
              <a:rPr lang="zh-TW" altLang="en-US" sz="1800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網站特色與主要服務功能的結合</a:t>
            </a:r>
            <a:r>
              <a:rPr lang="en-US" altLang="zh-TW" sz="1800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-</a:t>
            </a:r>
            <a:r>
              <a:rPr lang="zh-TW" altLang="en-US" sz="1800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打造會員個人化服務</a:t>
            </a:r>
            <a:endParaRPr lang="en-US" altLang="zh-TW" b="1" dirty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lvl="0">
              <a:buClr>
                <a:srgbClr val="5FCBEF"/>
              </a:buClr>
            </a:pPr>
            <a:endParaRPr lang="en-US" altLang="zh-TW" sz="1400" b="1" dirty="0" smtClean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lvl="0">
              <a:buClr>
                <a:srgbClr val="5FCBEF"/>
              </a:buClr>
            </a:pPr>
            <a:endParaRPr lang="zh-TW" altLang="en-US" sz="1800" b="1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32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788228" y="6465566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4040055834"/>
              </p:ext>
            </p:extLst>
          </p:nvPr>
        </p:nvGraphicFramePr>
        <p:xfrm>
          <a:off x="77307" y="1727609"/>
          <a:ext cx="4720572" cy="421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1483205718"/>
              </p:ext>
            </p:extLst>
          </p:nvPr>
        </p:nvGraphicFramePr>
        <p:xfrm>
          <a:off x="5951271" y="1518058"/>
          <a:ext cx="4059504" cy="4403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文字方塊 12"/>
          <p:cNvSpPr txBox="1"/>
          <p:nvPr/>
        </p:nvSpPr>
        <p:spPr>
          <a:xfrm>
            <a:off x="3922006" y="4902553"/>
            <a:ext cx="3003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應用服務</a:t>
            </a:r>
            <a:r>
              <a:rPr lang="zh-TW" altLang="en-US" dirty="0" smtClean="0">
                <a:sym typeface="Wingdings 3" panose="05040102010807070707" pitchFamily="18" charset="2"/>
              </a:rPr>
              <a:t>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價值</a:t>
            </a:r>
            <a:r>
              <a:rPr lang="zh-TW" altLang="en-US" dirty="0" smtClean="0">
                <a:sym typeface="Wingdings 3" panose="05040102010807070707" pitchFamily="18" charset="2"/>
              </a:rPr>
              <a:t>回饋分</a:t>
            </a:r>
            <a:r>
              <a:rPr lang="zh-TW" altLang="en-US" dirty="0">
                <a:sym typeface="Wingdings 3" panose="05040102010807070707" pitchFamily="18" charset="2"/>
              </a:rPr>
              <a:t>享</a:t>
            </a:r>
            <a:endParaRPr lang="en-US" altLang="zh-TW" dirty="0" smtClean="0"/>
          </a:p>
          <a:p>
            <a:pPr algn="ctr"/>
            <a:r>
              <a:rPr lang="zh-TW" altLang="en-US" dirty="0" smtClean="0">
                <a:sym typeface="Wingdings 3" panose="05040102010807070707" pitchFamily="18" charset="2"/>
              </a:rPr>
              <a:t></a:t>
            </a:r>
            <a:endParaRPr lang="en-US" altLang="zh-TW" dirty="0" smtClean="0">
              <a:sym typeface="Wingdings 3" panose="05040102010807070707" pitchFamily="18" charset="2"/>
            </a:endParaRPr>
          </a:p>
          <a:p>
            <a:pPr algn="ctr"/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活化</a:t>
            </a:r>
            <a:endParaRPr lang="en-US" altLang="zh-TW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教學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8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資源下</a:t>
            </a:r>
            <a:r>
              <a:rPr lang="zh-TW" altLang="en-US" b="1" dirty="0">
                <a:solidFill>
                  <a:srgbClr val="000099"/>
                </a:solidFill>
              </a:rPr>
              <a:t>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279200"/>
            <a:ext cx="8942916" cy="3880773"/>
          </a:xfrm>
        </p:spPr>
        <p:txBody>
          <a:bodyPr/>
          <a:lstStyle/>
          <a:p>
            <a:pPr lvl="0">
              <a:buClr>
                <a:srgbClr val="5FCBEF"/>
              </a:buClr>
            </a:pPr>
            <a:endParaRPr lang="en-US" altLang="zh-TW" sz="1400" b="1" dirty="0" smtClean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lvl="0">
              <a:buClr>
                <a:srgbClr val="5FCBEF"/>
              </a:buClr>
            </a:pPr>
            <a:endParaRPr lang="zh-TW" altLang="en-US" sz="1800" b="1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33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788228" y="6465566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內容版面配置區 6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97"/>
          <a:stretch/>
        </p:blipFill>
        <p:spPr>
          <a:xfrm>
            <a:off x="1643555" y="1503860"/>
            <a:ext cx="7560000" cy="46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5322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資源分享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279200"/>
            <a:ext cx="8942916" cy="3880773"/>
          </a:xfrm>
        </p:spPr>
        <p:txBody>
          <a:bodyPr/>
          <a:lstStyle/>
          <a:p>
            <a:pPr lvl="0">
              <a:buClr>
                <a:srgbClr val="5FCBEF"/>
              </a:buClr>
            </a:pPr>
            <a:endParaRPr lang="en-US" altLang="zh-TW" sz="1400" b="1" dirty="0" smtClean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lvl="0">
              <a:buClr>
                <a:srgbClr val="5FCBEF"/>
              </a:buClr>
            </a:pPr>
            <a:endParaRPr lang="zh-TW" altLang="en-US" sz="1800" b="1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34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788228" y="6465566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內容版面配置區 6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8"/>
          <a:stretch/>
        </p:blipFill>
        <p:spPr>
          <a:xfrm>
            <a:off x="1643555" y="1485900"/>
            <a:ext cx="7560000" cy="46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7058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資源收藏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279200"/>
            <a:ext cx="8942916" cy="3880773"/>
          </a:xfrm>
        </p:spPr>
        <p:txBody>
          <a:bodyPr/>
          <a:lstStyle/>
          <a:p>
            <a:pPr lvl="0">
              <a:buClr>
                <a:srgbClr val="5FCBEF"/>
              </a:buClr>
            </a:pPr>
            <a:endParaRPr lang="en-US" altLang="zh-TW" sz="1400" b="1" dirty="0" smtClean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lvl="0">
              <a:buClr>
                <a:srgbClr val="5FCBEF"/>
              </a:buClr>
            </a:pPr>
            <a:endParaRPr lang="zh-TW" altLang="en-US" sz="1800" b="1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35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788228" y="6465566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內容版面配置區 6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55" y="1504950"/>
            <a:ext cx="7560000" cy="46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8420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資源回報與檢舉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279200"/>
            <a:ext cx="8942916" cy="3880773"/>
          </a:xfrm>
        </p:spPr>
        <p:txBody>
          <a:bodyPr/>
          <a:lstStyle/>
          <a:p>
            <a:pPr lvl="0">
              <a:buClr>
                <a:srgbClr val="5FCBEF"/>
              </a:buClr>
            </a:pPr>
            <a:endParaRPr lang="en-US" altLang="zh-TW" sz="1400" b="1" dirty="0" smtClean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lvl="0">
              <a:buClr>
                <a:srgbClr val="5FCBEF"/>
              </a:buClr>
            </a:pPr>
            <a:endParaRPr lang="zh-TW" altLang="en-US" sz="1800" b="1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4914" y="6316240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36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788228" y="6465566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內容版面配置區 6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55" y="1435669"/>
            <a:ext cx="7560000" cy="46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7230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000099"/>
                </a:solidFill>
              </a:rPr>
              <a:t>教育大</a:t>
            </a:r>
            <a:r>
              <a:rPr lang="zh-TW" altLang="en-US" b="1" dirty="0" smtClean="0">
                <a:solidFill>
                  <a:srgbClr val="000099"/>
                </a:solidFill>
              </a:rPr>
              <a:t>市集</a:t>
            </a:r>
            <a:r>
              <a:rPr lang="en-US" altLang="zh-TW" b="1" dirty="0" smtClean="0">
                <a:solidFill>
                  <a:srgbClr val="000099"/>
                </a:solidFill>
              </a:rPr>
              <a:t>-</a:t>
            </a:r>
            <a:r>
              <a:rPr lang="zh-TW" altLang="en-US" b="1" dirty="0" smtClean="0">
                <a:solidFill>
                  <a:srgbClr val="000099"/>
                </a:solidFill>
              </a:rPr>
              <a:t>如何在教育</a:t>
            </a:r>
            <a:r>
              <a:rPr lang="zh-TW" altLang="en-US" b="1" dirty="0">
                <a:solidFill>
                  <a:srgbClr val="000099"/>
                </a:solidFill>
              </a:rPr>
              <a:t>現場</a:t>
            </a:r>
            <a:r>
              <a:rPr lang="zh-TW" altLang="en-US" b="1" dirty="0" smtClean="0">
                <a:solidFill>
                  <a:srgbClr val="000099"/>
                </a:solidFill>
              </a:rPr>
              <a:t>應用</a:t>
            </a:r>
            <a:r>
              <a:rPr lang="en-US" altLang="zh-TW" b="1" dirty="0">
                <a:solidFill>
                  <a:srgbClr val="000099"/>
                </a:solidFill>
              </a:rPr>
              <a:t>(</a:t>
            </a:r>
            <a:r>
              <a:rPr lang="en-US" altLang="zh-TW" b="1" dirty="0" smtClean="0">
                <a:solidFill>
                  <a:srgbClr val="000099"/>
                </a:solidFill>
              </a:rPr>
              <a:t>1/3)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764801"/>
            <a:ext cx="8596668" cy="4873698"/>
          </a:xfrm>
        </p:spPr>
        <p:txBody>
          <a:bodyPr>
            <a:normAutofit/>
          </a:bodyPr>
          <a:lstStyle/>
          <a:p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為何要使用教育大市集的資源</a:t>
            </a:r>
            <a:r>
              <a:rPr lang="en-US" altLang="zh-TW" sz="2400" b="1" dirty="0" smtClean="0">
                <a:solidFill>
                  <a:schemeClr val="tx1"/>
                </a:solidFill>
                <a:latin typeface="+mn-ea"/>
              </a:rPr>
              <a:t>?!</a:t>
            </a:r>
            <a:endParaRPr lang="en-US" altLang="zh-TW" sz="2400" b="1" dirty="0">
              <a:solidFill>
                <a:schemeClr val="tx1"/>
              </a:solidFill>
              <a:latin typeface="+mn-ea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zh-TW" altLang="en-US" sz="2200" b="1" dirty="0" smtClean="0">
                <a:solidFill>
                  <a:srgbClr val="FF0066"/>
                </a:solidFill>
                <a:latin typeface="+mn-ea"/>
              </a:rPr>
              <a:t>與</a:t>
            </a:r>
            <a:r>
              <a:rPr lang="en-US" altLang="zh-TW" sz="2200" b="1" dirty="0" smtClean="0">
                <a:solidFill>
                  <a:srgbClr val="FF0066"/>
                </a:solidFill>
                <a:latin typeface="+mn-ea"/>
              </a:rPr>
              <a:t>Google</a:t>
            </a:r>
            <a:r>
              <a:rPr lang="zh-TW" altLang="en-US" sz="2200" b="1" dirty="0" smtClean="0">
                <a:solidFill>
                  <a:srgbClr val="FF0066"/>
                </a:solidFill>
                <a:latin typeface="+mn-ea"/>
              </a:rPr>
              <a:t>的差別</a:t>
            </a:r>
            <a:r>
              <a:rPr lang="en-US" altLang="zh-TW" sz="2200" b="1" dirty="0" smtClean="0">
                <a:solidFill>
                  <a:srgbClr val="FF0066"/>
                </a:solidFill>
                <a:latin typeface="+mn-ea"/>
              </a:rPr>
              <a:t>?</a:t>
            </a:r>
            <a:r>
              <a:rPr lang="zh-TW" altLang="en-US" sz="2200" b="1" dirty="0" smtClean="0">
                <a:solidFill>
                  <a:srgbClr val="FF0066"/>
                </a:solidFill>
                <a:latin typeface="+mn-ea"/>
              </a:rPr>
              <a:t>  </a:t>
            </a:r>
            <a:endParaRPr lang="en-US" altLang="zh-TW" sz="2200" b="1" dirty="0" smtClean="0">
              <a:solidFill>
                <a:srgbClr val="FF0066"/>
              </a:solidFill>
              <a:latin typeface="+mn-ea"/>
            </a:endParaRPr>
          </a:p>
          <a:p>
            <a:pPr lvl="2">
              <a:buFont typeface="Wingdings" panose="05000000000000000000" pitchFamily="2" charset="2"/>
              <a:buChar char="p"/>
            </a:pPr>
            <a:r>
              <a:rPr lang="en-US" altLang="zh-TW" sz="2000" b="1" dirty="0" smtClean="0">
                <a:solidFill>
                  <a:srgbClr val="000099"/>
                </a:solidFill>
                <a:latin typeface="+mn-ea"/>
              </a:rPr>
              <a:t>Google</a:t>
            </a:r>
            <a:r>
              <a:rPr lang="zh-TW" altLang="en-US" sz="2000" b="1" dirty="0" smtClean="0">
                <a:solidFill>
                  <a:srgbClr val="000099"/>
                </a:solidFill>
                <a:latin typeface="+mn-ea"/>
              </a:rPr>
              <a:t>搜尋的資源數量眾多、類型不一</a:t>
            </a:r>
            <a:endParaRPr lang="en-US" altLang="zh-TW" sz="2000" b="1" dirty="0" smtClean="0">
              <a:solidFill>
                <a:srgbClr val="000099"/>
              </a:solidFill>
              <a:latin typeface="+mn-ea"/>
            </a:endParaRPr>
          </a:p>
          <a:p>
            <a:pPr lvl="2">
              <a:buFont typeface="Wingdings" panose="05000000000000000000" pitchFamily="2" charset="2"/>
              <a:buChar char="p"/>
            </a:pPr>
            <a:r>
              <a:rPr lang="zh-TW" altLang="en-US" sz="2000" b="1" dirty="0" smtClean="0">
                <a:solidFill>
                  <a:srgbClr val="000099"/>
                </a:solidFill>
                <a:latin typeface="+mn-ea"/>
              </a:rPr>
              <a:t>不一定符合教學現場需求</a:t>
            </a:r>
            <a:endParaRPr lang="en-US" altLang="zh-TW" sz="2000" b="1" dirty="0" smtClean="0">
              <a:solidFill>
                <a:srgbClr val="000099"/>
              </a:solidFill>
              <a:latin typeface="+mn-ea"/>
            </a:endParaRPr>
          </a:p>
          <a:p>
            <a:pPr lvl="2">
              <a:buFont typeface="Wingdings" panose="05000000000000000000" pitchFamily="2" charset="2"/>
              <a:buChar char="p"/>
            </a:pPr>
            <a:r>
              <a:rPr lang="zh-TW" altLang="en-US" sz="2000" b="1" dirty="0" smtClean="0">
                <a:solidFill>
                  <a:srgbClr val="000099"/>
                </a:solidFill>
                <a:latin typeface="+mn-ea"/>
              </a:rPr>
              <a:t>過濾資源耗費時間、心力、視力</a:t>
            </a:r>
            <a:endParaRPr lang="en-US" altLang="zh-TW" sz="2000" b="1" dirty="0" smtClean="0">
              <a:solidFill>
                <a:srgbClr val="000099"/>
              </a:solidFill>
              <a:latin typeface="+mn-ea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zh-TW" altLang="en-US" sz="2200" b="1" dirty="0" smtClean="0">
                <a:solidFill>
                  <a:srgbClr val="FF0066"/>
                </a:solidFill>
                <a:latin typeface="+mn-ea"/>
              </a:rPr>
              <a:t>與教科書的差別</a:t>
            </a:r>
            <a:r>
              <a:rPr lang="en-US" altLang="zh-TW" sz="2200" b="1" dirty="0" smtClean="0">
                <a:solidFill>
                  <a:srgbClr val="FF0066"/>
                </a:solidFill>
                <a:latin typeface="+mn-ea"/>
              </a:rPr>
              <a:t>?</a:t>
            </a:r>
          </a:p>
          <a:p>
            <a:pPr lvl="2">
              <a:buFont typeface="Wingdings" panose="05000000000000000000" pitchFamily="2" charset="2"/>
              <a:buChar char="p"/>
            </a:pPr>
            <a:r>
              <a:rPr lang="zh-TW" altLang="en-US" sz="2000" b="1" dirty="0" smtClean="0">
                <a:solidFill>
                  <a:srgbClr val="000099"/>
                </a:solidFill>
                <a:latin typeface="+mn-ea"/>
              </a:rPr>
              <a:t>跳脫傳統，結合資訊、多媒體，提供多元化的教學媒材，</a:t>
            </a:r>
            <a:r>
              <a:rPr lang="en-US" altLang="zh-TW" sz="2000" b="1" dirty="0" smtClean="0">
                <a:solidFill>
                  <a:srgbClr val="000099"/>
                </a:solidFill>
                <a:latin typeface="+mn-ea"/>
              </a:rPr>
              <a:t>ex</a:t>
            </a:r>
            <a:r>
              <a:rPr lang="zh-TW" altLang="en-US" sz="2000" b="1" dirty="0" smtClean="0">
                <a:solidFill>
                  <a:srgbClr val="000099"/>
                </a:solidFill>
                <a:latin typeface="+mn-ea"/>
              </a:rPr>
              <a:t>：</a:t>
            </a:r>
            <a:r>
              <a:rPr lang="en-US" altLang="zh-TW" sz="2000" b="1" dirty="0" smtClean="0">
                <a:solidFill>
                  <a:srgbClr val="000099"/>
                </a:solidFill>
                <a:latin typeface="+mn-ea"/>
              </a:rPr>
              <a:t>flash</a:t>
            </a:r>
            <a:r>
              <a:rPr lang="zh-TW" altLang="en-US" sz="2000" b="1" dirty="0" smtClean="0">
                <a:solidFill>
                  <a:srgbClr val="000099"/>
                </a:solidFill>
                <a:latin typeface="+mn-ea"/>
              </a:rPr>
              <a:t>動畫</a:t>
            </a:r>
            <a:endParaRPr lang="en-US" altLang="zh-TW" sz="2000" b="1" dirty="0" smtClean="0">
              <a:solidFill>
                <a:srgbClr val="000099"/>
              </a:solidFill>
              <a:latin typeface="+mn-ea"/>
            </a:endParaRPr>
          </a:p>
          <a:p>
            <a:pPr lvl="2">
              <a:buFont typeface="Wingdings" panose="05000000000000000000" pitchFamily="2" charset="2"/>
              <a:buChar char="p"/>
            </a:pPr>
            <a:r>
              <a:rPr lang="zh-TW" altLang="en-US" sz="2000" b="1" dirty="0" smtClean="0">
                <a:solidFill>
                  <a:srgbClr val="000099"/>
                </a:solidFill>
                <a:latin typeface="+mn-ea"/>
              </a:rPr>
              <a:t>加入更多創意、心思</a:t>
            </a:r>
            <a:endParaRPr lang="en-US" altLang="zh-TW" sz="2000" b="1" dirty="0" smtClean="0">
              <a:solidFill>
                <a:srgbClr val="000099"/>
              </a:solidFill>
              <a:latin typeface="+mn-ea"/>
            </a:endParaRPr>
          </a:p>
          <a:p>
            <a:pPr lvl="2">
              <a:buFont typeface="Wingdings" panose="05000000000000000000" pitchFamily="2" charset="2"/>
              <a:buChar char="p"/>
            </a:pPr>
            <a:r>
              <a:rPr lang="zh-TW" altLang="en-US" sz="2000" b="1" dirty="0" smtClean="0">
                <a:solidFill>
                  <a:srgbClr val="000099"/>
                </a:solidFill>
                <a:latin typeface="+mn-ea"/>
              </a:rPr>
              <a:t>啟發、激盪出更多教學妙點子</a:t>
            </a:r>
            <a:endParaRPr lang="en-US" altLang="zh-TW" sz="2200" b="1" dirty="0" smtClean="0">
              <a:solidFill>
                <a:srgbClr val="FF0066"/>
              </a:solidFill>
              <a:latin typeface="+mn-ea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252396" y="6287442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37</a:t>
            </a:fld>
            <a:endParaRPr lang="zh-TW" altLang="en-US" sz="1800" b="1" dirty="0">
              <a:solidFill>
                <a:schemeClr val="bg1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788228" y="6484425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0906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000099"/>
                </a:solidFill>
              </a:rPr>
              <a:t>教育大</a:t>
            </a:r>
            <a:r>
              <a:rPr lang="zh-TW" altLang="en-US" b="1" dirty="0" smtClean="0">
                <a:solidFill>
                  <a:srgbClr val="000099"/>
                </a:solidFill>
              </a:rPr>
              <a:t>市集</a:t>
            </a:r>
            <a:r>
              <a:rPr lang="en-US" altLang="zh-TW" b="1" dirty="0" smtClean="0">
                <a:solidFill>
                  <a:srgbClr val="000099"/>
                </a:solidFill>
              </a:rPr>
              <a:t>-</a:t>
            </a:r>
            <a:r>
              <a:rPr lang="zh-TW" altLang="en-US" b="1" dirty="0" smtClean="0">
                <a:solidFill>
                  <a:srgbClr val="000099"/>
                </a:solidFill>
              </a:rPr>
              <a:t>如何在教育</a:t>
            </a:r>
            <a:r>
              <a:rPr lang="zh-TW" altLang="en-US" b="1" dirty="0">
                <a:solidFill>
                  <a:srgbClr val="000099"/>
                </a:solidFill>
              </a:rPr>
              <a:t>現場</a:t>
            </a:r>
            <a:r>
              <a:rPr lang="zh-TW" altLang="en-US" b="1" dirty="0" smtClean="0">
                <a:solidFill>
                  <a:srgbClr val="000099"/>
                </a:solidFill>
              </a:rPr>
              <a:t>應用</a:t>
            </a:r>
            <a:r>
              <a:rPr lang="en-US" altLang="zh-TW" b="1" dirty="0" smtClean="0">
                <a:solidFill>
                  <a:srgbClr val="000099"/>
                </a:solidFill>
              </a:rPr>
              <a:t>(2/3)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764801"/>
            <a:ext cx="8596668" cy="4873698"/>
          </a:xfrm>
        </p:spPr>
        <p:txBody>
          <a:bodyPr>
            <a:normAutofit/>
          </a:bodyPr>
          <a:lstStyle/>
          <a:p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網站內容豐富，提供教師備課支援：</a:t>
            </a:r>
            <a:endParaRPr lang="en-US" altLang="zh-TW" sz="2400" b="1" dirty="0" smtClean="0">
              <a:solidFill>
                <a:schemeClr val="tx1"/>
              </a:solidFill>
              <a:latin typeface="+mn-ea"/>
            </a:endParaRPr>
          </a:p>
          <a:p>
            <a:pPr marL="360000" indent="0">
              <a:buNone/>
            </a:pPr>
            <a:r>
              <a:rPr lang="zh-TW" altLang="en-US" sz="2400" dirty="0" smtClean="0">
                <a:latin typeface="+mn-ea"/>
              </a:rPr>
              <a:t>整合</a:t>
            </a:r>
            <a:r>
              <a:rPr lang="zh-TW" altLang="en-US" sz="2400" dirty="0">
                <a:latin typeface="+mn-ea"/>
              </a:rPr>
              <a:t>全國</a:t>
            </a:r>
            <a:r>
              <a:rPr lang="en-US" altLang="zh-TW" sz="2400" dirty="0">
                <a:latin typeface="+mn-ea"/>
              </a:rPr>
              <a:t>22</a:t>
            </a:r>
            <a:r>
              <a:rPr lang="zh-TW" altLang="en-US" sz="2400" dirty="0">
                <a:latin typeface="+mn-ea"/>
              </a:rPr>
              <a:t>縣市教育單位、教育部部屬機構及民間單位之多元數位教學資源，由眾多加盟單位共同維護資源內容，累積超過</a:t>
            </a:r>
            <a:r>
              <a:rPr lang="en-US" altLang="zh-TW" sz="2400" dirty="0">
                <a:latin typeface="+mn-ea"/>
              </a:rPr>
              <a:t>15</a:t>
            </a:r>
            <a:r>
              <a:rPr lang="zh-TW" altLang="en-US" sz="2400" dirty="0">
                <a:latin typeface="+mn-ea"/>
              </a:rPr>
              <a:t>萬筆教學資源，資源種類包含教學投影片、教案、教材及學習單，資源形式包含</a:t>
            </a:r>
            <a:r>
              <a:rPr lang="en-US" altLang="zh-TW" sz="2400" dirty="0">
                <a:latin typeface="+mn-ea"/>
              </a:rPr>
              <a:t>Web</a:t>
            </a:r>
            <a:r>
              <a:rPr lang="zh-TW" altLang="en-US" sz="2400" dirty="0">
                <a:latin typeface="+mn-ea"/>
              </a:rPr>
              <a:t>教學資源、教育電子書及教育</a:t>
            </a:r>
            <a:r>
              <a:rPr lang="en-US" altLang="zh-TW" sz="2400" dirty="0" smtClean="0">
                <a:latin typeface="+mn-ea"/>
              </a:rPr>
              <a:t>APP</a:t>
            </a:r>
            <a:r>
              <a:rPr lang="zh-TW" altLang="en-US" sz="2400" dirty="0" smtClean="0">
                <a:latin typeface="+mn-ea"/>
              </a:rPr>
              <a:t>；</a:t>
            </a:r>
            <a:endParaRPr lang="en-US" altLang="zh-TW" sz="2400" dirty="0" smtClean="0">
              <a:latin typeface="+mn-ea"/>
            </a:endParaRPr>
          </a:p>
          <a:p>
            <a:pPr marL="360000" indent="0">
              <a:buNone/>
            </a:pPr>
            <a:r>
              <a:rPr lang="zh-TW" altLang="zh-TW" sz="2400" b="1" dirty="0" smtClean="0">
                <a:solidFill>
                  <a:srgbClr val="FF0066"/>
                </a:solidFill>
              </a:rPr>
              <a:t>教師們可以藉由整合檢索服務快速搜尋到適用的</a:t>
            </a:r>
            <a:r>
              <a:rPr lang="zh-TW" altLang="zh-TW" sz="2400" b="1" u="sng" dirty="0" smtClean="0">
                <a:solidFill>
                  <a:srgbClr val="000099"/>
                </a:solidFill>
              </a:rPr>
              <a:t>教學資源</a:t>
            </a:r>
            <a:r>
              <a:rPr lang="zh-TW" altLang="en-US" sz="2400" b="1" dirty="0" smtClean="0">
                <a:solidFill>
                  <a:srgbClr val="FF0066"/>
                </a:solidFill>
              </a:rPr>
              <a:t>。</a:t>
            </a:r>
            <a:r>
              <a:rPr lang="zh-TW" altLang="zh-TW" sz="2400" b="1" dirty="0" smtClean="0">
                <a:solidFill>
                  <a:srgbClr val="FF0066"/>
                </a:solidFill>
              </a:rPr>
              <a:t>此外，教師能運用</a:t>
            </a:r>
            <a:r>
              <a:rPr lang="zh-TW" altLang="zh-TW" sz="2400" b="1" u="sng" dirty="0" smtClean="0">
                <a:solidFill>
                  <a:srgbClr val="000099"/>
                </a:solidFill>
              </a:rPr>
              <a:t>權利清楚的資源</a:t>
            </a:r>
            <a:r>
              <a:rPr lang="zh-TW" altLang="zh-TW" sz="2400" b="1" dirty="0" smtClean="0">
                <a:solidFill>
                  <a:srgbClr val="FF0066"/>
                </a:solidFill>
              </a:rPr>
              <a:t>衍生創作，自由的運用在課堂上</a:t>
            </a:r>
            <a:endParaRPr lang="zh-TW" altLang="en-US" sz="2400" b="1" dirty="0">
              <a:solidFill>
                <a:srgbClr val="FF0066"/>
              </a:solidFill>
              <a:latin typeface="+mn-ea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252396" y="6287442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38</a:t>
            </a:fld>
            <a:endParaRPr lang="zh-TW" altLang="en-US" sz="1800" b="1" dirty="0">
              <a:solidFill>
                <a:schemeClr val="bg1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788228" y="6484425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432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7657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內容豐富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11275806" y="6346162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3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788228" y="6446722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grpSp>
        <p:nvGrpSpPr>
          <p:cNvPr id="9" name="群組 8"/>
          <p:cNvGrpSpPr/>
          <p:nvPr/>
        </p:nvGrpSpPr>
        <p:grpSpPr>
          <a:xfrm>
            <a:off x="2106658" y="1440048"/>
            <a:ext cx="2294158" cy="2596845"/>
            <a:chOff x="1328229" y="1700808"/>
            <a:chExt cx="2294158" cy="2804166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159" y="1700808"/>
              <a:ext cx="1606299" cy="2804166"/>
            </a:xfrm>
            <a:prstGeom prst="rect">
              <a:avLst/>
            </a:prstGeom>
          </p:spPr>
        </p:pic>
        <p:grpSp>
          <p:nvGrpSpPr>
            <p:cNvPr id="11" name="群組 10"/>
            <p:cNvGrpSpPr/>
            <p:nvPr/>
          </p:nvGrpSpPr>
          <p:grpSpPr>
            <a:xfrm>
              <a:off x="1328229" y="2730681"/>
              <a:ext cx="2294158" cy="1008108"/>
              <a:chOff x="1030231" y="2802689"/>
              <a:chExt cx="2294158" cy="1008108"/>
            </a:xfrm>
          </p:grpSpPr>
          <p:pic>
            <p:nvPicPr>
              <p:cNvPr id="12" name="圖片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231" y="3001943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4789" y="3001943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14" name="圖片 1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6641" y="2802689"/>
                <a:ext cx="1008114" cy="1008108"/>
              </a:xfrm>
              <a:prstGeom prst="rect">
                <a:avLst/>
              </a:prstGeom>
            </p:spPr>
          </p:pic>
        </p:grpSp>
      </p:grpSp>
      <p:grpSp>
        <p:nvGrpSpPr>
          <p:cNvPr id="15" name="群組 14"/>
          <p:cNvGrpSpPr/>
          <p:nvPr/>
        </p:nvGrpSpPr>
        <p:grpSpPr>
          <a:xfrm>
            <a:off x="1293249" y="4158679"/>
            <a:ext cx="3682419" cy="1447754"/>
            <a:chOff x="490983" y="4624185"/>
            <a:chExt cx="3682419" cy="1447754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088" y="5462339"/>
              <a:ext cx="609600" cy="609600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83" y="4624185"/>
              <a:ext cx="609600" cy="609600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547" y="4624185"/>
              <a:ext cx="609600" cy="609600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111" y="4624185"/>
              <a:ext cx="609600" cy="609600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239" y="4624185"/>
              <a:ext cx="609600" cy="609600"/>
            </a:xfrm>
            <a:prstGeom prst="rect">
              <a:avLst/>
            </a:prstGeom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675" y="5462339"/>
              <a:ext cx="609600" cy="609600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675" y="4624185"/>
              <a:ext cx="609600" cy="609600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02" y="4624185"/>
              <a:ext cx="609600" cy="609600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111" y="5462339"/>
              <a:ext cx="609600" cy="609600"/>
            </a:xfrm>
            <a:prstGeom prst="rect">
              <a:avLst/>
            </a:prstGeom>
          </p:spPr>
        </p:pic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02" y="5462339"/>
              <a:ext cx="609600" cy="609600"/>
            </a:xfrm>
            <a:prstGeom prst="rect">
              <a:avLst/>
            </a:prstGeom>
          </p:spPr>
        </p:pic>
        <p:pic>
          <p:nvPicPr>
            <p:cNvPr id="26" name="圖片 2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239" y="5462339"/>
              <a:ext cx="609600" cy="609600"/>
            </a:xfrm>
            <a:prstGeom prst="rect">
              <a:avLst/>
            </a:prstGeom>
          </p:spPr>
        </p:pic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83" y="5462339"/>
              <a:ext cx="609600" cy="609600"/>
            </a:xfrm>
            <a:prstGeom prst="rect">
              <a:avLst/>
            </a:prstGeom>
          </p:spPr>
        </p:pic>
      </p:grpSp>
      <p:sp>
        <p:nvSpPr>
          <p:cNvPr id="28" name="內容版面配置區 17"/>
          <p:cNvSpPr>
            <a:spLocks noGrp="1"/>
          </p:cNvSpPr>
          <p:nvPr>
            <p:ph sz="quarter" idx="4294967295"/>
          </p:nvPr>
        </p:nvSpPr>
        <p:spPr>
          <a:xfrm>
            <a:off x="5340604" y="1680842"/>
            <a:ext cx="5076016" cy="4360520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hangingPunct="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FF0066"/>
                </a:solidFill>
                <a:latin typeface="+mn-ea"/>
              </a:rPr>
              <a:t>符合教育現場需求</a:t>
            </a:r>
            <a:endParaRPr lang="en-US" altLang="zh-TW" sz="2400" b="1" dirty="0" smtClean="0">
              <a:solidFill>
                <a:srgbClr val="FF0066"/>
              </a:solidFill>
              <a:latin typeface="+mn-ea"/>
            </a:endParaRP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zh-TW" sz="2400" b="1" dirty="0" smtClean="0">
                <a:solidFill>
                  <a:schemeClr val="tx1"/>
                </a:solidFill>
                <a:latin typeface="+mn-ea"/>
              </a:rPr>
              <a:t>整合</a:t>
            </a:r>
            <a:r>
              <a:rPr lang="zh-TW" altLang="zh-TW" sz="2400" b="1" dirty="0">
                <a:solidFill>
                  <a:schemeClr val="tx1"/>
                </a:solidFill>
                <a:latin typeface="+mn-ea"/>
              </a:rPr>
              <a:t>了全國</a:t>
            </a:r>
            <a:r>
              <a:rPr lang="en-US" altLang="zh-TW" sz="2400" b="1" dirty="0">
                <a:solidFill>
                  <a:schemeClr val="tx1"/>
                </a:solidFill>
                <a:latin typeface="+mn-ea"/>
              </a:rPr>
              <a:t>22</a:t>
            </a:r>
            <a:r>
              <a:rPr lang="zh-TW" altLang="zh-TW" sz="2400" b="1" dirty="0">
                <a:solidFill>
                  <a:schemeClr val="tx1"/>
                </a:solidFill>
                <a:latin typeface="+mn-ea"/>
              </a:rPr>
              <a:t>縣市教育單位、教育部部屬機構及民間單位之多元數位教學</a:t>
            </a:r>
            <a:r>
              <a:rPr lang="zh-TW" altLang="zh-TW" sz="2400" b="1" dirty="0" smtClean="0">
                <a:solidFill>
                  <a:schemeClr val="tx1"/>
                </a:solidFill>
                <a:latin typeface="+mn-ea"/>
              </a:rPr>
              <a:t>資源</a:t>
            </a:r>
            <a:endParaRPr lang="en-US" altLang="zh-TW" sz="2400" b="1" dirty="0" smtClean="0">
              <a:solidFill>
                <a:schemeClr val="tx1"/>
              </a:solidFill>
              <a:latin typeface="+mn-ea"/>
            </a:endParaRP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資源形式包含</a:t>
            </a:r>
            <a:r>
              <a:rPr lang="en-US" altLang="zh-TW" sz="2400" b="1" dirty="0">
                <a:solidFill>
                  <a:schemeClr val="tx1"/>
                </a:solidFill>
                <a:latin typeface="+mn-ea"/>
              </a:rPr>
              <a:t>Web</a:t>
            </a: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教學資源、教育電子書、教育</a:t>
            </a:r>
            <a:r>
              <a:rPr lang="en-US" altLang="zh-TW" sz="2400" b="1" dirty="0">
                <a:solidFill>
                  <a:schemeClr val="tx1"/>
                </a:solidFill>
                <a:latin typeface="+mn-ea"/>
              </a:rPr>
              <a:t>APP</a:t>
            </a: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適用年級涵蓋國小、國中、高中及高職</a:t>
            </a: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資源種類包含教案設計、教學活動、教學投影片及學習單等</a:t>
            </a:r>
          </a:p>
          <a:p>
            <a:pPr algn="just" hangingPunct="0">
              <a:buFont typeface="Wingdings" panose="05000000000000000000" pitchFamily="2" charset="2"/>
              <a:buChar char="Ø"/>
            </a:pPr>
            <a:r>
              <a:rPr lang="zh-TW" altLang="zh-TW" sz="2400" b="1" dirty="0" smtClean="0">
                <a:solidFill>
                  <a:srgbClr val="FF0066"/>
                </a:solidFill>
                <a:latin typeface="+mn-ea"/>
              </a:rPr>
              <a:t>累積</a:t>
            </a:r>
            <a:r>
              <a:rPr lang="zh-TW" altLang="en-US" sz="2400" b="1" dirty="0" smtClean="0">
                <a:solidFill>
                  <a:srgbClr val="FF0066"/>
                </a:solidFill>
                <a:latin typeface="+mn-ea"/>
              </a:rPr>
              <a:t>約</a:t>
            </a:r>
            <a:r>
              <a:rPr lang="en-US" altLang="zh-TW" sz="2400" b="1" dirty="0" smtClean="0">
                <a:solidFill>
                  <a:srgbClr val="FF0066"/>
                </a:solidFill>
                <a:latin typeface="+mn-ea"/>
              </a:rPr>
              <a:t>15</a:t>
            </a:r>
            <a:r>
              <a:rPr lang="zh-TW" altLang="zh-TW" sz="2400" b="1" dirty="0" smtClean="0">
                <a:solidFill>
                  <a:srgbClr val="FF0066"/>
                </a:solidFill>
                <a:latin typeface="+mn-ea"/>
              </a:rPr>
              <a:t>萬</a:t>
            </a:r>
            <a:r>
              <a:rPr lang="en-US" altLang="zh-TW" sz="2400" b="1" dirty="0" smtClean="0">
                <a:solidFill>
                  <a:srgbClr val="FF0066"/>
                </a:solidFill>
                <a:latin typeface="+mn-ea"/>
              </a:rPr>
              <a:t>4</a:t>
            </a:r>
            <a:r>
              <a:rPr lang="zh-TW" altLang="en-US" sz="2400" b="1" dirty="0" smtClean="0">
                <a:solidFill>
                  <a:srgbClr val="FF0066"/>
                </a:solidFill>
                <a:latin typeface="+mn-ea"/>
              </a:rPr>
              <a:t>千</a:t>
            </a:r>
            <a:r>
              <a:rPr lang="zh-TW" altLang="zh-TW" sz="2400" b="1" dirty="0" smtClean="0">
                <a:solidFill>
                  <a:srgbClr val="FF0066"/>
                </a:solidFill>
                <a:latin typeface="+mn-ea"/>
              </a:rPr>
              <a:t>筆</a:t>
            </a:r>
            <a:r>
              <a:rPr lang="zh-TW" altLang="zh-TW" sz="2400" b="1" dirty="0">
                <a:solidFill>
                  <a:srgbClr val="FF0066"/>
                </a:solidFill>
                <a:latin typeface="+mn-ea"/>
              </a:rPr>
              <a:t>的</a:t>
            </a:r>
            <a:r>
              <a:rPr lang="zh-TW" altLang="zh-TW" sz="2400" b="1" dirty="0" smtClean="0">
                <a:solidFill>
                  <a:srgbClr val="FF0066"/>
                </a:solidFill>
                <a:latin typeface="+mn-ea"/>
              </a:rPr>
              <a:t>資源</a:t>
            </a:r>
            <a:endParaRPr lang="en-US" altLang="zh-TW" sz="2400" b="1" dirty="0">
              <a:solidFill>
                <a:srgbClr val="FF0066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21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zh-TW" altLang="en-US" dirty="0" smtClean="0">
                <a:solidFill>
                  <a:srgbClr val="000099"/>
                </a:solidFill>
              </a:rPr>
              <a:t>範例：於首頁使用全文檢索功能，搜尋網站中與</a:t>
            </a:r>
            <a:r>
              <a:rPr lang="en-US" altLang="zh-TW" dirty="0" smtClean="0">
                <a:solidFill>
                  <a:srgbClr val="000099"/>
                </a:solidFill>
              </a:rPr>
              <a:t>『</a:t>
            </a:r>
            <a:r>
              <a:rPr lang="zh-TW" altLang="en-US" dirty="0">
                <a:solidFill>
                  <a:srgbClr val="000099"/>
                </a:solidFill>
              </a:rPr>
              <a:t>媽祖</a:t>
            </a:r>
            <a:r>
              <a:rPr lang="en-US" altLang="zh-TW" dirty="0" smtClean="0">
                <a:solidFill>
                  <a:srgbClr val="000099"/>
                </a:solidFill>
              </a:rPr>
              <a:t>』</a:t>
            </a:r>
            <a:r>
              <a:rPr lang="zh-TW" altLang="en-US" dirty="0" smtClean="0">
                <a:solidFill>
                  <a:srgbClr val="000099"/>
                </a:solidFill>
              </a:rPr>
              <a:t>相關的</a:t>
            </a:r>
            <a:r>
              <a:rPr lang="zh-TW" altLang="en-US" dirty="0">
                <a:solidFill>
                  <a:srgbClr val="000099"/>
                </a:solidFill>
              </a:rPr>
              <a:t>所有</a:t>
            </a:r>
            <a:r>
              <a:rPr lang="zh-TW" altLang="en-US" dirty="0" smtClean="0">
                <a:solidFill>
                  <a:srgbClr val="000099"/>
                </a:solidFill>
              </a:rPr>
              <a:t>資源</a:t>
            </a:r>
            <a:r>
              <a:rPr lang="en-US" altLang="zh-TW" dirty="0" smtClean="0">
                <a:solidFill>
                  <a:srgbClr val="000099"/>
                </a:solidFill>
              </a:rPr>
              <a:t>(Web</a:t>
            </a:r>
            <a:r>
              <a:rPr lang="zh-TW" altLang="en-US" dirty="0" smtClean="0">
                <a:solidFill>
                  <a:srgbClr val="000099"/>
                </a:solidFill>
              </a:rPr>
              <a:t>教學資源、教育電子書、教育</a:t>
            </a:r>
            <a:r>
              <a:rPr lang="en-US" altLang="zh-TW" dirty="0" smtClean="0">
                <a:solidFill>
                  <a:srgbClr val="000099"/>
                </a:solidFill>
              </a:rPr>
              <a:t>APP)</a:t>
            </a:r>
            <a:endParaRPr lang="zh-TW" altLang="en-US" dirty="0">
              <a:solidFill>
                <a:srgbClr val="000099"/>
              </a:solidFill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52817" y="6287862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39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2647536" y="6492875"/>
            <a:ext cx="6297612" cy="365125"/>
          </a:xfrm>
        </p:spPr>
        <p:txBody>
          <a:bodyPr/>
          <a:lstStyle/>
          <a:p>
            <a:pPr algn="ctr"/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</a:rPr>
              <a:t>教育大市集建置計畫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155598" cy="1320800"/>
          </a:xfrm>
        </p:spPr>
        <p:txBody>
          <a:bodyPr/>
          <a:lstStyle/>
          <a:p>
            <a:r>
              <a:rPr lang="en-US" altLang="zh-TW" dirty="0" smtClean="0">
                <a:solidFill>
                  <a:srgbClr val="000099"/>
                </a:solidFill>
              </a:rPr>
              <a:t>Step1</a:t>
            </a:r>
            <a:r>
              <a:rPr lang="zh-TW" altLang="en-US" dirty="0" smtClean="0">
                <a:solidFill>
                  <a:srgbClr val="000099"/>
                </a:solidFill>
              </a:rPr>
              <a:t>：於搜尋工具輸入關鍵字進行檢索</a:t>
            </a:r>
            <a:endParaRPr lang="zh-TW" altLang="en-US" dirty="0">
              <a:solidFill>
                <a:srgbClr val="000099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238749" y="6282299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40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788228" y="6484419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pic>
        <p:nvPicPr>
          <p:cNvPr id="11" name="圖片 10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55" y="1503241"/>
            <a:ext cx="8640000" cy="4680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571625" y="3019425"/>
            <a:ext cx="3076575" cy="3524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159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0099"/>
                </a:solidFill>
              </a:rPr>
              <a:t>Step2</a:t>
            </a:r>
            <a:r>
              <a:rPr lang="zh-TW" altLang="en-US" dirty="0" smtClean="0">
                <a:solidFill>
                  <a:srgbClr val="000099"/>
                </a:solidFill>
              </a:rPr>
              <a:t>：</a:t>
            </a:r>
            <a:r>
              <a:rPr lang="zh-TW" altLang="en-US" dirty="0">
                <a:solidFill>
                  <a:srgbClr val="000099"/>
                </a:solidFill>
              </a:rPr>
              <a:t>於</a:t>
            </a:r>
            <a:r>
              <a:rPr lang="zh-TW" altLang="en-US" dirty="0" smtClean="0">
                <a:solidFill>
                  <a:srgbClr val="000099"/>
                </a:solidFill>
              </a:rPr>
              <a:t>檢索結果中篩選資源</a:t>
            </a:r>
            <a:endParaRPr lang="zh-TW" altLang="en-US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239170" y="6285437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41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788228" y="6484425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pic>
        <p:nvPicPr>
          <p:cNvPr id="6" name="圖片 5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380574"/>
            <a:ext cx="8640000" cy="4680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196802" y="3853324"/>
            <a:ext cx="7623348" cy="8520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732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0099"/>
                </a:solidFill>
              </a:rPr>
              <a:t>Step3</a:t>
            </a:r>
            <a:r>
              <a:rPr lang="zh-TW" altLang="en-US" dirty="0" smtClean="0">
                <a:solidFill>
                  <a:srgbClr val="000099"/>
                </a:solidFill>
              </a:rPr>
              <a:t>：點選</a:t>
            </a:r>
            <a:r>
              <a:rPr lang="en-US" altLang="zh-TW" dirty="0">
                <a:solidFill>
                  <a:srgbClr val="000099"/>
                </a:solidFill>
              </a:rPr>
              <a:t>『</a:t>
            </a:r>
            <a:r>
              <a:rPr lang="zh-TW" altLang="en-US" dirty="0" smtClean="0">
                <a:solidFill>
                  <a:srgbClr val="000099"/>
                </a:solidFill>
              </a:rPr>
              <a:t>資源縮圖</a:t>
            </a:r>
            <a:r>
              <a:rPr lang="en-US" altLang="zh-TW" dirty="0" smtClean="0">
                <a:solidFill>
                  <a:srgbClr val="000099"/>
                </a:solidFill>
              </a:rPr>
              <a:t>』</a:t>
            </a:r>
            <a:r>
              <a:rPr lang="zh-TW" altLang="en-US" dirty="0" smtClean="0">
                <a:solidFill>
                  <a:srgbClr val="000099"/>
                </a:solidFill>
              </a:rPr>
              <a:t>或</a:t>
            </a:r>
            <a:r>
              <a:rPr lang="en-US" altLang="zh-TW" dirty="0" smtClean="0">
                <a:solidFill>
                  <a:srgbClr val="000099"/>
                </a:solidFill>
              </a:rPr>
              <a:t>『</a:t>
            </a:r>
            <a:r>
              <a:rPr lang="zh-TW" altLang="en-US" dirty="0" smtClean="0">
                <a:solidFill>
                  <a:srgbClr val="000099"/>
                </a:solidFill>
              </a:rPr>
              <a:t>標題</a:t>
            </a:r>
            <a:r>
              <a:rPr lang="en-US" altLang="zh-TW" dirty="0" smtClean="0">
                <a:solidFill>
                  <a:srgbClr val="000099"/>
                </a:solidFill>
              </a:rPr>
              <a:t>』</a:t>
            </a:r>
            <a:r>
              <a:rPr lang="zh-TW" altLang="en-US" dirty="0" smtClean="0">
                <a:solidFill>
                  <a:srgbClr val="000099"/>
                </a:solidFill>
              </a:rPr>
              <a:t>連結</a:t>
            </a:r>
            <a:r>
              <a:rPr lang="zh-TW" altLang="en-US" dirty="0">
                <a:solidFill>
                  <a:srgbClr val="000099"/>
                </a:solidFill>
              </a:rPr>
              <a:t>至</a:t>
            </a:r>
            <a:r>
              <a:rPr lang="zh-TW" altLang="en-US" dirty="0" smtClean="0">
                <a:solidFill>
                  <a:srgbClr val="000099"/>
                </a:solidFill>
              </a:rPr>
              <a:t>資源內容畫面</a:t>
            </a:r>
            <a:endParaRPr lang="zh-TW" altLang="en-US" dirty="0">
              <a:solidFill>
                <a:srgbClr val="000099"/>
              </a:solidFill>
            </a:endParaRPr>
          </a:p>
        </p:txBody>
      </p:sp>
      <p:pic>
        <p:nvPicPr>
          <p:cNvPr id="6" name="內容版面配置區 5"/>
          <p:cNvPicPr preferRelativeResize="0"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750" y="1930400"/>
            <a:ext cx="8640000" cy="4680000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239170" y="6285437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42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788228" y="6474995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322241" y="5150874"/>
            <a:ext cx="1097110" cy="11758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2512865" y="4977274"/>
            <a:ext cx="2854885" cy="3472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8015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0099"/>
                </a:solidFill>
              </a:rPr>
              <a:t>Step4</a:t>
            </a:r>
            <a:r>
              <a:rPr lang="zh-TW" altLang="en-US" dirty="0" smtClean="0">
                <a:solidFill>
                  <a:srgbClr val="000099"/>
                </a:solidFill>
              </a:rPr>
              <a:t>：</a:t>
            </a:r>
            <a:r>
              <a:rPr lang="zh-TW" altLang="en-US" dirty="0">
                <a:solidFill>
                  <a:srgbClr val="000099"/>
                </a:solidFill>
              </a:rPr>
              <a:t>資源後設</a:t>
            </a:r>
            <a:r>
              <a:rPr lang="zh-TW" altLang="en-US" dirty="0" smtClean="0">
                <a:solidFill>
                  <a:srgbClr val="000099"/>
                </a:solidFill>
              </a:rPr>
              <a:t>資料</a:t>
            </a:r>
            <a:endParaRPr lang="zh-TW" altLang="en-US" dirty="0">
              <a:solidFill>
                <a:srgbClr val="000099"/>
              </a:solidFill>
            </a:endParaRPr>
          </a:p>
        </p:txBody>
      </p:sp>
      <p:pic>
        <p:nvPicPr>
          <p:cNvPr id="5" name="內容版面配置區 4"/>
          <p:cNvPicPr preferRelativeResize="0"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555" y="1598516"/>
            <a:ext cx="8640000" cy="4680000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239169" y="6278516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43</a:t>
            </a:fld>
            <a:endParaRPr lang="zh-TW" altLang="en-US" sz="1800" b="1" dirty="0">
              <a:solidFill>
                <a:schemeClr val="bg1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788228" y="6484427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1240020" y="2672224"/>
            <a:ext cx="6113280" cy="21664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105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0099"/>
                </a:solidFill>
              </a:rPr>
              <a:t>Step5</a:t>
            </a:r>
            <a:r>
              <a:rPr lang="zh-TW" altLang="en-US" dirty="0" smtClean="0">
                <a:solidFill>
                  <a:srgbClr val="000099"/>
                </a:solidFill>
              </a:rPr>
              <a:t>：下載資源檔案</a:t>
            </a:r>
            <a:endParaRPr lang="zh-TW" altLang="en-US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239169" y="6278516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44</a:t>
            </a:fld>
            <a:endParaRPr lang="zh-TW" altLang="en-US" sz="1800" b="1" dirty="0">
              <a:solidFill>
                <a:schemeClr val="bg1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788228" y="6475000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pic>
        <p:nvPicPr>
          <p:cNvPr id="10" name="內容版面配置區 4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55" y="1453646"/>
            <a:ext cx="8640000" cy="4680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343025" y="2538874"/>
            <a:ext cx="1238250" cy="107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3441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0099"/>
                </a:solidFill>
              </a:rPr>
              <a:t>Setp6</a:t>
            </a:r>
            <a:r>
              <a:rPr lang="zh-TW" altLang="en-US" dirty="0" smtClean="0">
                <a:solidFill>
                  <a:srgbClr val="000099"/>
                </a:solidFill>
              </a:rPr>
              <a:t>：開啟資源檔案瀏覽</a:t>
            </a:r>
            <a:r>
              <a:rPr lang="en-US" altLang="zh-TW" dirty="0" smtClean="0">
                <a:solidFill>
                  <a:srgbClr val="000099"/>
                </a:solidFill>
              </a:rPr>
              <a:t>-FLASH</a:t>
            </a:r>
            <a:r>
              <a:rPr lang="zh-TW" altLang="en-US" dirty="0" smtClean="0">
                <a:solidFill>
                  <a:srgbClr val="000099"/>
                </a:solidFill>
              </a:rPr>
              <a:t>動畫</a:t>
            </a:r>
            <a:endParaRPr lang="zh-TW" altLang="en-US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239169" y="6279819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45</a:t>
            </a:fld>
            <a:endParaRPr lang="zh-TW" altLang="en-US" sz="1800" b="1" dirty="0">
              <a:solidFill>
                <a:schemeClr val="bg1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788228" y="6484422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867" y="1330508"/>
            <a:ext cx="8715375" cy="51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4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99"/>
                </a:solidFill>
              </a:rPr>
              <a:t>其他參考資源</a:t>
            </a:r>
            <a:r>
              <a:rPr lang="en-US" altLang="zh-TW" dirty="0" smtClean="0">
                <a:solidFill>
                  <a:srgbClr val="000099"/>
                </a:solidFill>
              </a:rPr>
              <a:t>-</a:t>
            </a:r>
            <a:r>
              <a:rPr lang="zh-TW" altLang="en-US" dirty="0" smtClean="0">
                <a:solidFill>
                  <a:srgbClr val="000099"/>
                </a:solidFill>
              </a:rPr>
              <a:t>學習單</a:t>
            </a:r>
            <a:r>
              <a:rPr lang="en-US" altLang="zh-TW" dirty="0" smtClean="0">
                <a:solidFill>
                  <a:srgbClr val="000099"/>
                </a:solidFill>
              </a:rPr>
              <a:t>1</a:t>
            </a:r>
            <a:endParaRPr lang="zh-TW" altLang="en-US" dirty="0">
              <a:solidFill>
                <a:srgbClr val="000099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239169" y="6279819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46</a:t>
            </a:fld>
            <a:endParaRPr lang="zh-TW" altLang="en-US" sz="1800" b="1" dirty="0">
              <a:solidFill>
                <a:schemeClr val="bg1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788228" y="6484422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4580" y="609600"/>
            <a:ext cx="4479669" cy="57626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圖片 5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329054"/>
            <a:ext cx="57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99"/>
                </a:solidFill>
              </a:rPr>
              <a:t>其他參考資源</a:t>
            </a:r>
            <a:r>
              <a:rPr lang="en-US" altLang="zh-TW" dirty="0" smtClean="0">
                <a:solidFill>
                  <a:srgbClr val="000099"/>
                </a:solidFill>
              </a:rPr>
              <a:t>-</a:t>
            </a:r>
            <a:r>
              <a:rPr lang="zh-TW" altLang="en-US" dirty="0" smtClean="0">
                <a:solidFill>
                  <a:srgbClr val="000099"/>
                </a:solidFill>
              </a:rPr>
              <a:t>學習單</a:t>
            </a:r>
            <a:r>
              <a:rPr lang="en-US" altLang="zh-TW" dirty="0" smtClean="0">
                <a:solidFill>
                  <a:srgbClr val="000099"/>
                </a:solidFill>
              </a:rPr>
              <a:t>2</a:t>
            </a:r>
            <a:endParaRPr lang="zh-TW" altLang="en-US" dirty="0">
              <a:solidFill>
                <a:srgbClr val="000099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239169" y="6279819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47</a:t>
            </a:fld>
            <a:endParaRPr lang="zh-TW" altLang="en-US" sz="1800" b="1" dirty="0">
              <a:solidFill>
                <a:prstClr val="white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788228" y="6484422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422381"/>
            <a:ext cx="5760000" cy="504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650" y="609600"/>
            <a:ext cx="4417934" cy="58527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9166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550989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000099"/>
                </a:solidFill>
              </a:rPr>
              <a:t>教學妙點子→</a:t>
            </a:r>
            <a:r>
              <a:rPr lang="en-US" altLang="zh-TW" dirty="0" smtClean="0">
                <a:solidFill>
                  <a:srgbClr val="000099"/>
                </a:solidFill>
              </a:rPr>
              <a:t/>
            </a:r>
            <a:br>
              <a:rPr lang="en-US" altLang="zh-TW" dirty="0" smtClean="0">
                <a:solidFill>
                  <a:srgbClr val="000099"/>
                </a:solidFill>
              </a:rPr>
            </a:br>
            <a:r>
              <a:rPr lang="zh-TW" altLang="en-US" dirty="0" smtClean="0">
                <a:solidFill>
                  <a:srgbClr val="000099"/>
                </a:solidFill>
              </a:rPr>
              <a:t>結合彰化</a:t>
            </a:r>
            <a:r>
              <a:rPr lang="en-US" altLang="zh-TW" dirty="0" smtClean="0">
                <a:solidFill>
                  <a:srgbClr val="000099"/>
                </a:solidFill>
              </a:rPr>
              <a:t>『</a:t>
            </a:r>
            <a:r>
              <a:rPr lang="zh-TW" altLang="en-US" dirty="0" smtClean="0">
                <a:solidFill>
                  <a:srgbClr val="000099"/>
                </a:solidFill>
              </a:rPr>
              <a:t>玻璃媽祖廟</a:t>
            </a:r>
            <a:r>
              <a:rPr lang="en-US" altLang="zh-TW" dirty="0" smtClean="0">
                <a:solidFill>
                  <a:srgbClr val="000099"/>
                </a:solidFill>
              </a:rPr>
              <a:t>』</a:t>
            </a:r>
            <a:r>
              <a:rPr lang="zh-TW" altLang="en-US" dirty="0" smtClean="0">
                <a:solidFill>
                  <a:srgbClr val="000099"/>
                </a:solidFill>
              </a:rPr>
              <a:t>，給學生上一堂課</a:t>
            </a:r>
            <a:r>
              <a:rPr lang="en-US" altLang="zh-TW" dirty="0" smtClean="0">
                <a:solidFill>
                  <a:srgbClr val="000099"/>
                </a:solidFill>
              </a:rPr>
              <a:t>!</a:t>
            </a:r>
            <a:br>
              <a:rPr lang="en-US" altLang="zh-TW" dirty="0" smtClean="0">
                <a:solidFill>
                  <a:srgbClr val="000099"/>
                </a:solidFill>
              </a:rPr>
            </a:br>
            <a:r>
              <a:rPr lang="en-US" altLang="zh-TW" dirty="0" smtClean="0">
                <a:solidFill>
                  <a:srgbClr val="000099"/>
                </a:solidFill>
              </a:rPr>
              <a:t/>
            </a:r>
            <a:br>
              <a:rPr lang="en-US" altLang="zh-TW" dirty="0" smtClean="0">
                <a:solidFill>
                  <a:srgbClr val="000099"/>
                </a:solidFill>
              </a:rPr>
            </a:br>
            <a:endParaRPr lang="zh-TW" altLang="en-US" dirty="0">
              <a:solidFill>
                <a:srgbClr val="000099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239169" y="6279819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48</a:t>
            </a:fld>
            <a:endParaRPr lang="zh-TW" altLang="en-US" sz="1800" b="1" dirty="0">
              <a:solidFill>
                <a:prstClr val="white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788228" y="6484422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6480" y="1854691"/>
            <a:ext cx="5369252" cy="353661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77" y="1856068"/>
            <a:ext cx="4970146" cy="35352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30777" y="5471519"/>
            <a:ext cx="5090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solidFill>
                  <a:srgbClr val="000099"/>
                </a:solidFill>
              </a:rPr>
              <a:t>資料來源：台灣玻璃館</a:t>
            </a:r>
            <a:r>
              <a:rPr lang="zh-TW" altLang="en-US" sz="1400" dirty="0" smtClean="0">
                <a:solidFill>
                  <a:srgbClr val="000099"/>
                </a:solidFill>
              </a:rPr>
              <a:t>網站</a:t>
            </a:r>
            <a:r>
              <a:rPr lang="en-US" altLang="zh-TW" sz="1400" dirty="0" smtClean="0">
                <a:solidFill>
                  <a:srgbClr val="000099"/>
                </a:solidFill>
              </a:rPr>
              <a:t>-</a:t>
            </a:r>
            <a:r>
              <a:rPr lang="zh-TW" altLang="en-US" sz="1400" dirty="0" smtClean="0">
                <a:solidFill>
                  <a:srgbClr val="000099"/>
                </a:solidFill>
              </a:rPr>
              <a:t>台灣護聖宮影片介紹</a:t>
            </a:r>
            <a:endParaRPr lang="zh-TW" altLang="en-US" sz="1400" dirty="0">
              <a:solidFill>
                <a:srgbClr val="000099"/>
              </a:solidFill>
            </a:endParaRPr>
          </a:p>
          <a:p>
            <a:r>
              <a:rPr lang="en-US" altLang="zh-TW" sz="1400" dirty="0" smtClean="0">
                <a:solidFill>
                  <a:srgbClr val="000099"/>
                </a:solidFill>
              </a:rPr>
              <a:t>https</a:t>
            </a:r>
            <a:r>
              <a:rPr lang="en-US" altLang="zh-TW" sz="1400" dirty="0">
                <a:solidFill>
                  <a:srgbClr val="000099"/>
                </a:solidFill>
              </a:rPr>
              <a:t>://www.youtube.com/watch?v=jUXCcPc3k0Q&amp;feature=colike</a:t>
            </a:r>
            <a:endParaRPr lang="zh-TW" altLang="en-US" sz="1400" dirty="0">
              <a:solidFill>
                <a:srgbClr val="000099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8675" y="5471519"/>
            <a:ext cx="47053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>
                <a:solidFill>
                  <a:srgbClr val="000099"/>
                </a:solidFill>
              </a:rPr>
              <a:t>資料來源：台灣玻璃館網站</a:t>
            </a:r>
            <a:endParaRPr lang="en-US" altLang="zh-TW" sz="1400" dirty="0" smtClean="0">
              <a:solidFill>
                <a:srgbClr val="000099"/>
              </a:solidFill>
            </a:endParaRPr>
          </a:p>
          <a:p>
            <a:r>
              <a:rPr lang="en-US" altLang="zh-TW" sz="1400" dirty="0" smtClean="0">
                <a:solidFill>
                  <a:srgbClr val="000099"/>
                </a:solidFill>
              </a:rPr>
              <a:t>http</a:t>
            </a:r>
            <a:r>
              <a:rPr lang="en-US" altLang="zh-TW" sz="1400" dirty="0">
                <a:solidFill>
                  <a:srgbClr val="000099"/>
                </a:solidFill>
              </a:rPr>
              <a:t>://www.timingjump.com.tw/News/Gallery.aspx?ID=265</a:t>
            </a:r>
            <a:endParaRPr lang="zh-TW" altLang="en-US" sz="1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1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7657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安心使</a:t>
            </a:r>
            <a:r>
              <a:rPr lang="zh-TW" altLang="en-US" b="1" dirty="0">
                <a:solidFill>
                  <a:srgbClr val="000099"/>
                </a:solidFill>
              </a:rPr>
              <a:t>用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11275806" y="6346162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4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788228" y="6427863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sp>
        <p:nvSpPr>
          <p:cNvPr id="30" name="內容版面配置區 5"/>
          <p:cNvSpPr>
            <a:spLocks noGrp="1"/>
          </p:cNvSpPr>
          <p:nvPr>
            <p:ph sz="quarter" idx="4294967295"/>
          </p:nvPr>
        </p:nvSpPr>
        <p:spPr>
          <a:xfrm>
            <a:off x="5203597" y="1495864"/>
            <a:ext cx="5165888" cy="485029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algn="just" hangingPunct="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solidFill>
                  <a:srgbClr val="FF0066"/>
                </a:solidFill>
                <a:latin typeface="+mn-ea"/>
              </a:rPr>
              <a:t>資源內容</a:t>
            </a:r>
            <a:endParaRPr lang="en-US" altLang="zh-TW" sz="2400" b="1" dirty="0">
              <a:solidFill>
                <a:srgbClr val="FF0066"/>
              </a:solidFill>
              <a:latin typeface="+mn-ea"/>
            </a:endParaRP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教師製作上傳或部</a:t>
            </a: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內委辦</a:t>
            </a:r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計畫加盟提供</a:t>
            </a:r>
            <a:endParaRPr lang="en-US" altLang="zh-TW" sz="2400" b="1" dirty="0">
              <a:solidFill>
                <a:schemeClr val="tx1"/>
              </a:solidFill>
              <a:latin typeface="+mn-ea"/>
            </a:endParaRP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皆</a:t>
            </a: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經專家審核後上架分享</a:t>
            </a:r>
            <a:endParaRPr lang="en-US" altLang="zh-TW" sz="2400" b="1" dirty="0">
              <a:solidFill>
                <a:schemeClr val="tx1"/>
              </a:solidFill>
              <a:latin typeface="+mn-ea"/>
            </a:endParaRP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完全免費</a:t>
            </a:r>
            <a:endParaRPr lang="en-US" altLang="zh-TW" sz="2400" b="1" dirty="0">
              <a:solidFill>
                <a:schemeClr val="tx1"/>
              </a:solidFill>
              <a:latin typeface="+mn-ea"/>
            </a:endParaRPr>
          </a:p>
          <a:p>
            <a:pPr algn="just" hangingPunct="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FF0066"/>
                </a:solidFill>
                <a:latin typeface="+mn-ea"/>
              </a:rPr>
              <a:t>明確</a:t>
            </a:r>
            <a:r>
              <a:rPr lang="zh-TW" altLang="en-US" sz="2400" b="1" dirty="0">
                <a:solidFill>
                  <a:srgbClr val="FF0066"/>
                </a:solidFill>
                <a:latin typeface="+mn-ea"/>
              </a:rPr>
              <a:t>的資源授權標示</a:t>
            </a:r>
            <a:endParaRPr lang="en-US" altLang="zh-TW" sz="2400" b="1" dirty="0">
              <a:solidFill>
                <a:srgbClr val="FF0066"/>
              </a:solidFill>
              <a:latin typeface="+mn-ea"/>
            </a:endParaRP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清楚標示每筆資源授權方式</a:t>
            </a:r>
            <a:endParaRPr lang="en-US" altLang="zh-TW" sz="2400" b="1" dirty="0">
              <a:solidFill>
                <a:schemeClr val="tx1"/>
              </a:solidFill>
              <a:latin typeface="+mn-ea"/>
            </a:endParaRP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教師與加盟單位共同維護權利</a:t>
            </a: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清楚的教學資源</a:t>
            </a: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積極推廣</a:t>
            </a: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使用創用</a:t>
            </a:r>
            <a:r>
              <a:rPr lang="en-US" altLang="zh-TW" sz="2400" b="1" dirty="0">
                <a:solidFill>
                  <a:schemeClr val="tx1"/>
                </a:solidFill>
                <a:latin typeface="+mn-ea"/>
              </a:rPr>
              <a:t>CC</a:t>
            </a: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授權</a:t>
            </a:r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方式</a:t>
            </a:r>
            <a:endParaRPr lang="en-US" altLang="zh-TW" sz="24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32" name="圖片 31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6017" r="20417" b="29115"/>
          <a:stretch/>
        </p:blipFill>
        <p:spPr>
          <a:xfrm>
            <a:off x="583071" y="1872560"/>
            <a:ext cx="4320000" cy="396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矩形 2"/>
          <p:cNvSpPr/>
          <p:nvPr/>
        </p:nvSpPr>
        <p:spPr>
          <a:xfrm>
            <a:off x="601135" y="2649913"/>
            <a:ext cx="3151716" cy="204591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066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000099"/>
                </a:solidFill>
              </a:rPr>
              <a:t>教育大</a:t>
            </a:r>
            <a:r>
              <a:rPr lang="zh-TW" altLang="en-US" b="1" dirty="0" smtClean="0">
                <a:solidFill>
                  <a:srgbClr val="000099"/>
                </a:solidFill>
              </a:rPr>
              <a:t>市集</a:t>
            </a:r>
            <a:r>
              <a:rPr lang="en-US" altLang="zh-TW" b="1" dirty="0" smtClean="0">
                <a:solidFill>
                  <a:srgbClr val="000099"/>
                </a:solidFill>
              </a:rPr>
              <a:t>-</a:t>
            </a:r>
            <a:r>
              <a:rPr lang="zh-TW" altLang="en-US" b="1" dirty="0" smtClean="0">
                <a:solidFill>
                  <a:srgbClr val="000099"/>
                </a:solidFill>
              </a:rPr>
              <a:t>如何在教育</a:t>
            </a:r>
            <a:r>
              <a:rPr lang="zh-TW" altLang="en-US" b="1" dirty="0">
                <a:solidFill>
                  <a:srgbClr val="000099"/>
                </a:solidFill>
              </a:rPr>
              <a:t>現場</a:t>
            </a:r>
            <a:r>
              <a:rPr lang="zh-TW" altLang="en-US" b="1" dirty="0" smtClean="0">
                <a:solidFill>
                  <a:srgbClr val="000099"/>
                </a:solidFill>
              </a:rPr>
              <a:t>應用</a:t>
            </a:r>
            <a:r>
              <a:rPr lang="en-US" altLang="zh-TW" b="1" dirty="0" smtClean="0">
                <a:solidFill>
                  <a:srgbClr val="000099"/>
                </a:solidFill>
              </a:rPr>
              <a:t>-3/3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764801"/>
            <a:ext cx="8596668" cy="4873698"/>
          </a:xfrm>
        </p:spPr>
        <p:txBody>
          <a:bodyPr>
            <a:normAutofit/>
          </a:bodyPr>
          <a:lstStyle/>
          <a:p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國中小行動學習除了需要教材類的教學資源外，也需要找到適合的</a:t>
            </a:r>
            <a:r>
              <a:rPr lang="en-US" altLang="zh-TW" sz="2400" b="1" dirty="0" smtClean="0">
                <a:solidFill>
                  <a:schemeClr val="tx1"/>
                </a:solidFill>
                <a:latin typeface="+mn-ea"/>
              </a:rPr>
              <a:t>APP</a:t>
            </a:r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應用在教學中</a:t>
            </a:r>
            <a:endParaRPr lang="en-US" altLang="zh-TW" sz="2400" b="1" dirty="0" smtClean="0">
              <a:solidFill>
                <a:schemeClr val="tx1"/>
              </a:solidFill>
              <a:latin typeface="+mn-ea"/>
            </a:endParaRPr>
          </a:p>
          <a:p>
            <a:pPr marL="180000" lvl="0" indent="0">
              <a:spcBef>
                <a:spcPts val="0"/>
              </a:spcBef>
              <a:buNone/>
            </a:pPr>
            <a:endParaRPr lang="en-US" altLang="zh-TW" sz="2400" dirty="0" smtClean="0">
              <a:solidFill>
                <a:schemeClr val="tx1"/>
              </a:solidFill>
              <a:latin typeface="+mn-ea"/>
            </a:endParaRPr>
          </a:p>
          <a:p>
            <a:pPr marL="360000" lvl="0" indent="0"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+mn-ea"/>
              </a:rPr>
              <a:t>教育大市集建置了教育</a:t>
            </a:r>
            <a:r>
              <a:rPr lang="en-US" altLang="zh-TW" sz="2400" dirty="0" smtClean="0">
                <a:solidFill>
                  <a:schemeClr val="tx1"/>
                </a:solidFill>
                <a:latin typeface="+mn-ea"/>
              </a:rPr>
              <a:t>APP</a:t>
            </a:r>
            <a:r>
              <a:rPr lang="zh-TW" altLang="en-US" sz="2400" dirty="0" smtClean="0">
                <a:solidFill>
                  <a:schemeClr val="tx1"/>
                </a:solidFill>
                <a:latin typeface="+mn-ea"/>
              </a:rPr>
              <a:t>整合平臺，此平臺主要介接</a:t>
            </a:r>
            <a:r>
              <a:rPr lang="en-US" altLang="zh-TW" sz="2400" dirty="0" smtClean="0">
                <a:solidFill>
                  <a:schemeClr val="tx1"/>
                </a:solidFill>
                <a:latin typeface="+mn-ea"/>
              </a:rPr>
              <a:t>『</a:t>
            </a:r>
            <a:r>
              <a:rPr lang="zh-TW" altLang="en-US" sz="2400" dirty="0" smtClean="0">
                <a:solidFill>
                  <a:schemeClr val="tx1"/>
                </a:solidFill>
                <a:latin typeface="+mn-ea"/>
              </a:rPr>
              <a:t>全國教學</a:t>
            </a:r>
            <a:r>
              <a:rPr lang="en-US" altLang="zh-TW" sz="2400" dirty="0" smtClean="0">
                <a:solidFill>
                  <a:schemeClr val="tx1"/>
                </a:solidFill>
                <a:latin typeface="+mn-ea"/>
              </a:rPr>
              <a:t>APP</a:t>
            </a:r>
            <a:r>
              <a:rPr lang="zh-TW" altLang="en-US" sz="2400" dirty="0" smtClean="0">
                <a:solidFill>
                  <a:schemeClr val="tx1"/>
                </a:solidFill>
                <a:latin typeface="+mn-ea"/>
              </a:rPr>
              <a:t>市集</a:t>
            </a:r>
            <a:r>
              <a:rPr lang="en-US" altLang="zh-TW" sz="2400" dirty="0" smtClean="0">
                <a:solidFill>
                  <a:schemeClr val="tx1"/>
                </a:solidFill>
                <a:latin typeface="+mn-ea"/>
              </a:rPr>
              <a:t>』</a:t>
            </a:r>
            <a:r>
              <a:rPr lang="zh-TW" altLang="en-US" sz="2400" dirty="0" smtClean="0">
                <a:solidFill>
                  <a:schemeClr val="tx1"/>
                </a:solidFill>
                <a:latin typeface="+mn-ea"/>
              </a:rPr>
              <a:t>，</a:t>
            </a:r>
            <a:r>
              <a:rPr lang="zh-TW" altLang="en-US" sz="2400" dirty="0" smtClean="0">
                <a:solidFill>
                  <a:srgbClr val="FF0066"/>
                </a:solidFill>
                <a:latin typeface="+mn-ea"/>
              </a:rPr>
              <a:t>全國教學</a:t>
            </a:r>
            <a:r>
              <a:rPr lang="en-US" altLang="zh-TW" sz="2400" dirty="0" smtClean="0">
                <a:solidFill>
                  <a:srgbClr val="FF0066"/>
                </a:solidFill>
                <a:latin typeface="+mn-ea"/>
              </a:rPr>
              <a:t>APP</a:t>
            </a:r>
            <a:r>
              <a:rPr lang="zh-TW" altLang="en-US" sz="2400" dirty="0" smtClean="0">
                <a:solidFill>
                  <a:srgbClr val="FF0066"/>
                </a:solidFill>
                <a:latin typeface="+mn-ea"/>
              </a:rPr>
              <a:t>市集提供推薦</a:t>
            </a:r>
            <a:r>
              <a:rPr lang="en-US" altLang="zh-TW" sz="2400" dirty="0" smtClean="0">
                <a:solidFill>
                  <a:srgbClr val="FF0066"/>
                </a:solidFill>
                <a:latin typeface="+mn-ea"/>
              </a:rPr>
              <a:t>Google Play</a:t>
            </a:r>
            <a:r>
              <a:rPr lang="zh-TW" altLang="en-US" sz="2400" dirty="0" smtClean="0">
                <a:solidFill>
                  <a:srgbClr val="FF0066"/>
                </a:solidFill>
                <a:latin typeface="+mn-ea"/>
              </a:rPr>
              <a:t>、</a:t>
            </a:r>
            <a:r>
              <a:rPr lang="en-US" altLang="zh-TW" sz="2400" dirty="0" smtClean="0">
                <a:solidFill>
                  <a:srgbClr val="FF0066"/>
                </a:solidFill>
                <a:latin typeface="+mn-ea"/>
              </a:rPr>
              <a:t>Chrome</a:t>
            </a:r>
            <a:r>
              <a:rPr lang="zh-TW" altLang="en-US" sz="2400" dirty="0" smtClean="0">
                <a:solidFill>
                  <a:srgbClr val="FF0066"/>
                </a:solidFill>
                <a:latin typeface="+mn-ea"/>
              </a:rPr>
              <a:t> </a:t>
            </a:r>
            <a:r>
              <a:rPr lang="en-US" altLang="zh-TW" sz="2400" dirty="0" smtClean="0">
                <a:solidFill>
                  <a:srgbClr val="FF0066"/>
                </a:solidFill>
                <a:latin typeface="+mn-ea"/>
              </a:rPr>
              <a:t>Store</a:t>
            </a:r>
            <a:r>
              <a:rPr lang="zh-TW" altLang="en-US" sz="2400" dirty="0" smtClean="0">
                <a:solidFill>
                  <a:srgbClr val="FF0066"/>
                </a:solidFill>
                <a:latin typeface="+mn-ea"/>
              </a:rPr>
              <a:t>、</a:t>
            </a:r>
            <a:r>
              <a:rPr lang="en-US" altLang="zh-TW" sz="2400" dirty="0" smtClean="0">
                <a:solidFill>
                  <a:srgbClr val="FF0066"/>
                </a:solidFill>
                <a:latin typeface="+mn-ea"/>
              </a:rPr>
              <a:t>Apple</a:t>
            </a:r>
            <a:r>
              <a:rPr lang="zh-TW" altLang="en-US" sz="2400" dirty="0" smtClean="0">
                <a:solidFill>
                  <a:srgbClr val="FF0066"/>
                </a:solidFill>
                <a:latin typeface="+mn-ea"/>
              </a:rPr>
              <a:t> </a:t>
            </a:r>
            <a:r>
              <a:rPr lang="en-US" altLang="zh-TW" sz="2400" dirty="0" smtClean="0">
                <a:solidFill>
                  <a:srgbClr val="FF0066"/>
                </a:solidFill>
                <a:latin typeface="+mn-ea"/>
              </a:rPr>
              <a:t>Store</a:t>
            </a:r>
            <a:r>
              <a:rPr lang="zh-TW" altLang="en-US" sz="2400" dirty="0" smtClean="0">
                <a:solidFill>
                  <a:srgbClr val="FF0066"/>
                </a:solidFill>
                <a:latin typeface="+mn-ea"/>
              </a:rPr>
              <a:t>內與教育相關的</a:t>
            </a:r>
            <a:r>
              <a:rPr lang="en-US" altLang="zh-TW" sz="2400" dirty="0" smtClean="0">
                <a:solidFill>
                  <a:srgbClr val="FF0066"/>
                </a:solidFill>
                <a:latin typeface="+mn-ea"/>
              </a:rPr>
              <a:t>APP</a:t>
            </a:r>
            <a:r>
              <a:rPr lang="zh-TW" altLang="en-US" sz="2400" dirty="0" smtClean="0">
                <a:solidFill>
                  <a:srgbClr val="FF0066"/>
                </a:solidFill>
                <a:latin typeface="+mn-ea"/>
              </a:rPr>
              <a:t>資訊，推薦的教師可以</a:t>
            </a:r>
            <a:r>
              <a:rPr kumimoji="1" lang="zh-TW" altLang="en-US" sz="2400" dirty="0" smtClean="0">
                <a:solidFill>
                  <a:srgbClr val="FF0066"/>
                </a:solidFill>
                <a:latin typeface="+mn-ea"/>
              </a:rPr>
              <a:t>針對欲推薦的</a:t>
            </a:r>
            <a:r>
              <a:rPr kumimoji="1" lang="en-US" altLang="zh-TW" sz="2400" dirty="0" smtClean="0">
                <a:solidFill>
                  <a:srgbClr val="FF0066"/>
                </a:solidFill>
                <a:latin typeface="+mn-ea"/>
              </a:rPr>
              <a:t>APP</a:t>
            </a:r>
            <a:r>
              <a:rPr kumimoji="1" lang="zh-TW" altLang="en-US" sz="2400" dirty="0" smtClean="0">
                <a:solidFill>
                  <a:srgbClr val="FF0066"/>
                </a:solidFill>
                <a:latin typeface="+mn-ea"/>
              </a:rPr>
              <a:t>進行</a:t>
            </a:r>
            <a:r>
              <a:rPr kumimoji="1" lang="zh-TW" altLang="zh-TW" sz="2400" dirty="0" smtClean="0">
                <a:solidFill>
                  <a:srgbClr val="FF0066"/>
                </a:solidFill>
                <a:latin typeface="+mn-ea"/>
              </a:rPr>
              <a:t>簡介</a:t>
            </a:r>
            <a:r>
              <a:rPr kumimoji="1" lang="zh-TW" altLang="en-US" sz="2400" dirty="0" smtClean="0">
                <a:solidFill>
                  <a:srgbClr val="FF0066"/>
                </a:solidFill>
                <a:latin typeface="+mn-ea"/>
              </a:rPr>
              <a:t>，以及</a:t>
            </a:r>
            <a:r>
              <a:rPr kumimoji="1" lang="zh-TW" altLang="en-US" sz="2400" dirty="0">
                <a:solidFill>
                  <a:srgbClr val="FF0066"/>
                </a:solidFill>
                <a:latin typeface="+mn-ea"/>
              </a:rPr>
              <a:t>教學使用方法或</a:t>
            </a:r>
            <a:r>
              <a:rPr kumimoji="1" lang="zh-TW" altLang="en-US" sz="2400" dirty="0" smtClean="0">
                <a:solidFill>
                  <a:srgbClr val="FF0066"/>
                </a:solidFill>
                <a:latin typeface="+mn-ea"/>
              </a:rPr>
              <a:t>心得的分享</a:t>
            </a:r>
            <a:r>
              <a:rPr kumimoji="1" lang="zh-TW" altLang="en-US" sz="2400" dirty="0" smtClean="0">
                <a:solidFill>
                  <a:schemeClr val="tx1"/>
                </a:solidFill>
                <a:latin typeface="+mn-ea"/>
              </a:rPr>
              <a:t>，這些推薦資訊都將整合呈現於教育大市集，教師可以在教育大集尋找適合運用在教學上的</a:t>
            </a:r>
            <a:r>
              <a:rPr kumimoji="1" lang="en-US" altLang="zh-TW" sz="2400" dirty="0" smtClean="0">
                <a:solidFill>
                  <a:schemeClr val="tx1"/>
                </a:solidFill>
                <a:latin typeface="+mn-ea"/>
              </a:rPr>
              <a:t>APP</a:t>
            </a:r>
            <a:r>
              <a:rPr kumimoji="1" lang="zh-TW" altLang="en-US" sz="2400" dirty="0" smtClean="0">
                <a:solidFill>
                  <a:schemeClr val="tx1"/>
                </a:solidFill>
                <a:latin typeface="+mn-ea"/>
              </a:rPr>
              <a:t>資訊，以輔助行動學習的教學</a:t>
            </a:r>
            <a:endParaRPr kumimoji="1" lang="zh-TW" altLang="en-US" sz="2400" dirty="0">
              <a:solidFill>
                <a:schemeClr val="tx1"/>
              </a:solidFill>
              <a:latin typeface="+mn-ea"/>
            </a:endParaRPr>
          </a:p>
          <a:p>
            <a:pPr marL="360000" lvl="0" indent="0">
              <a:buNone/>
            </a:pPr>
            <a:endParaRPr lang="zh-TW" altLang="zh-TW" sz="2400" b="1" dirty="0">
              <a:latin typeface="+mn-ea"/>
            </a:endParaRPr>
          </a:p>
          <a:p>
            <a:pPr marL="360000" indent="0">
              <a:buNone/>
            </a:pPr>
            <a:endParaRPr lang="en-US" altLang="zh-TW" sz="2400" dirty="0">
              <a:solidFill>
                <a:srgbClr val="CC00FF"/>
              </a:solidFill>
              <a:latin typeface="+mn-ea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219329" y="6268588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49</a:t>
            </a:fld>
            <a:endParaRPr lang="zh-TW" altLang="en-US" sz="1800" b="1" dirty="0">
              <a:solidFill>
                <a:schemeClr val="bg1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788228" y="6465572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610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zh-TW" altLang="en-US" dirty="0" smtClean="0">
                <a:solidFill>
                  <a:srgbClr val="000099"/>
                </a:solidFill>
              </a:rPr>
              <a:t>範例：使用進</a:t>
            </a:r>
            <a:r>
              <a:rPr lang="zh-TW" altLang="en-US" dirty="0">
                <a:solidFill>
                  <a:srgbClr val="000099"/>
                </a:solidFill>
              </a:rPr>
              <a:t>階</a:t>
            </a:r>
            <a:r>
              <a:rPr lang="zh-TW" altLang="en-US" dirty="0" smtClean="0">
                <a:solidFill>
                  <a:srgbClr val="000099"/>
                </a:solidFill>
              </a:rPr>
              <a:t>檢索功能，搜尋</a:t>
            </a:r>
            <a:r>
              <a:rPr lang="zh-TW" altLang="en-US" dirty="0">
                <a:solidFill>
                  <a:srgbClr val="000099"/>
                </a:solidFill>
              </a:rPr>
              <a:t>網站</a:t>
            </a:r>
            <a:r>
              <a:rPr lang="zh-TW" altLang="en-US" dirty="0" smtClean="0">
                <a:solidFill>
                  <a:srgbClr val="000099"/>
                </a:solidFill>
              </a:rPr>
              <a:t>中與「數學」相關的</a:t>
            </a:r>
            <a:r>
              <a:rPr lang="en-US" altLang="zh-TW" dirty="0" smtClean="0">
                <a:solidFill>
                  <a:srgbClr val="000099"/>
                </a:solidFill>
              </a:rPr>
              <a:t>APP</a:t>
            </a:r>
            <a:r>
              <a:rPr lang="zh-TW" altLang="en-US" dirty="0" smtClean="0">
                <a:solidFill>
                  <a:srgbClr val="000099"/>
                </a:solidFill>
              </a:rPr>
              <a:t>資源</a:t>
            </a:r>
            <a:endParaRPr lang="zh-TW" altLang="en-US" dirty="0">
              <a:solidFill>
                <a:srgbClr val="000099"/>
              </a:solidFill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25521" y="6273794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50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3901298" y="6470569"/>
            <a:ext cx="3055681" cy="365125"/>
          </a:xfrm>
        </p:spPr>
        <p:txBody>
          <a:bodyPr/>
          <a:lstStyle/>
          <a:p>
            <a:pPr algn="ctr"/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</a:rPr>
              <a:t>教育大市集建置計畫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5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155598" cy="132080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solidFill>
                  <a:srgbClr val="000099"/>
                </a:solidFill>
              </a:rPr>
              <a:t>Step1</a:t>
            </a:r>
            <a:r>
              <a:rPr lang="zh-TW" altLang="en-US" dirty="0" smtClean="0">
                <a:solidFill>
                  <a:srgbClr val="000099"/>
                </a:solidFill>
              </a:rPr>
              <a:t>：</a:t>
            </a:r>
            <a:r>
              <a:rPr lang="zh-TW" altLang="en-US" dirty="0">
                <a:solidFill>
                  <a:srgbClr val="000099"/>
                </a:solidFill>
              </a:rPr>
              <a:t>在</a:t>
            </a:r>
            <a:r>
              <a:rPr lang="zh-TW" altLang="en-US" dirty="0" smtClean="0">
                <a:solidFill>
                  <a:srgbClr val="000099"/>
                </a:solidFill>
              </a:rPr>
              <a:t>進階搜尋畫</a:t>
            </a:r>
            <a:r>
              <a:rPr lang="zh-TW" altLang="en-US" dirty="0">
                <a:solidFill>
                  <a:srgbClr val="000099"/>
                </a:solidFill>
              </a:rPr>
              <a:t>面</a:t>
            </a:r>
            <a:r>
              <a:rPr lang="zh-TW" altLang="en-US" dirty="0" smtClean="0">
                <a:solidFill>
                  <a:srgbClr val="000099"/>
                </a:solidFill>
              </a:rPr>
              <a:t>，先選擇資源的適用年級，再輸入查詢詞、選擇資源類型「教育</a:t>
            </a:r>
            <a:r>
              <a:rPr lang="en-US" altLang="zh-TW" dirty="0" smtClean="0">
                <a:solidFill>
                  <a:srgbClr val="000099"/>
                </a:solidFill>
              </a:rPr>
              <a:t>APP</a:t>
            </a:r>
            <a:r>
              <a:rPr lang="zh-TW" altLang="en-US" dirty="0" smtClean="0">
                <a:solidFill>
                  <a:srgbClr val="000099"/>
                </a:solidFill>
              </a:rPr>
              <a:t>」</a:t>
            </a:r>
            <a:r>
              <a:rPr lang="zh-TW" altLang="en-US" dirty="0">
                <a:solidFill>
                  <a:srgbClr val="000099"/>
                </a:solidFill>
              </a:rPr>
              <a:t/>
            </a:r>
            <a:br>
              <a:rPr lang="zh-TW" altLang="en-US" dirty="0">
                <a:solidFill>
                  <a:srgbClr val="000099"/>
                </a:solidFill>
              </a:rPr>
            </a:br>
            <a:endParaRPr lang="zh-TW" altLang="en-US" dirty="0">
              <a:solidFill>
                <a:srgbClr val="000099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224536" y="6272872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51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788228" y="6465568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pic>
        <p:nvPicPr>
          <p:cNvPr id="11" name="圖片 10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55" y="1832213"/>
            <a:ext cx="8640000" cy="4320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03555" y="2514600"/>
            <a:ext cx="6095999" cy="36376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060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9600"/>
          </a:xfrm>
        </p:spPr>
        <p:txBody>
          <a:bodyPr/>
          <a:lstStyle/>
          <a:p>
            <a:r>
              <a:rPr lang="en-US" altLang="zh-TW" dirty="0" smtClean="0">
                <a:solidFill>
                  <a:srgbClr val="000099"/>
                </a:solidFill>
              </a:rPr>
              <a:t>Step2</a:t>
            </a:r>
            <a:r>
              <a:rPr lang="zh-TW" altLang="en-US" dirty="0" smtClean="0">
                <a:solidFill>
                  <a:srgbClr val="000099"/>
                </a:solidFill>
              </a:rPr>
              <a:t>：</a:t>
            </a:r>
            <a:r>
              <a:rPr lang="zh-TW" altLang="en-US" dirty="0">
                <a:solidFill>
                  <a:srgbClr val="000099"/>
                </a:solidFill>
              </a:rPr>
              <a:t>於</a:t>
            </a:r>
            <a:r>
              <a:rPr lang="zh-TW" altLang="en-US" dirty="0" smtClean="0">
                <a:solidFill>
                  <a:srgbClr val="000099"/>
                </a:solidFill>
              </a:rPr>
              <a:t>檢索結果中篩選資源</a:t>
            </a:r>
            <a:endParaRPr lang="zh-TW" altLang="en-US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14409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211034" y="6271369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52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788228" y="6474998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pic>
        <p:nvPicPr>
          <p:cNvPr id="8" name="圖片 7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55" y="1452386"/>
            <a:ext cx="8640000" cy="4680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447943" y="2750153"/>
            <a:ext cx="8252280" cy="33822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310690" y="2750152"/>
            <a:ext cx="4389533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尋找與</a:t>
            </a:r>
            <a:r>
              <a:rPr lang="en-US" altLang="zh-TW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四則運算</a:t>
            </a:r>
            <a:r>
              <a:rPr lang="en-US" altLang="zh-TW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相關的</a:t>
            </a:r>
            <a:r>
              <a:rPr lang="en-US" altLang="zh-TW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APP</a:t>
            </a:r>
            <a:endParaRPr lang="zh-TW" altLang="en-US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714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599431" cy="669600"/>
          </a:xfrm>
        </p:spPr>
        <p:txBody>
          <a:bodyPr>
            <a:noAutofit/>
          </a:bodyPr>
          <a:lstStyle/>
          <a:p>
            <a:r>
              <a:rPr lang="en-US" altLang="zh-TW" dirty="0" smtClean="0">
                <a:solidFill>
                  <a:srgbClr val="000099"/>
                </a:solidFill>
              </a:rPr>
              <a:t>Step3</a:t>
            </a:r>
            <a:r>
              <a:rPr lang="zh-TW" altLang="en-US" dirty="0">
                <a:solidFill>
                  <a:srgbClr val="000099"/>
                </a:solidFill>
              </a:rPr>
              <a:t>：</a:t>
            </a:r>
            <a:r>
              <a:rPr lang="zh-TW" altLang="en-US" dirty="0" smtClean="0">
                <a:solidFill>
                  <a:srgbClr val="000099"/>
                </a:solidFill>
              </a:rPr>
              <a:t>點選</a:t>
            </a:r>
            <a:r>
              <a:rPr lang="en-US" altLang="zh-TW" dirty="0" smtClean="0">
                <a:solidFill>
                  <a:srgbClr val="000099"/>
                </a:solidFill>
              </a:rPr>
              <a:t>『</a:t>
            </a:r>
            <a:r>
              <a:rPr lang="zh-TW" altLang="en-US" dirty="0" smtClean="0">
                <a:solidFill>
                  <a:srgbClr val="000099"/>
                </a:solidFill>
              </a:rPr>
              <a:t>資源</a:t>
            </a:r>
            <a:r>
              <a:rPr lang="zh-TW" altLang="en-US" dirty="0">
                <a:solidFill>
                  <a:srgbClr val="000099"/>
                </a:solidFill>
              </a:rPr>
              <a:t>縮</a:t>
            </a:r>
            <a:r>
              <a:rPr lang="zh-TW" altLang="en-US" dirty="0" smtClean="0">
                <a:solidFill>
                  <a:srgbClr val="000099"/>
                </a:solidFill>
              </a:rPr>
              <a:t>圖</a:t>
            </a:r>
            <a:r>
              <a:rPr lang="en-US" altLang="zh-TW" dirty="0" smtClean="0">
                <a:solidFill>
                  <a:srgbClr val="000099"/>
                </a:solidFill>
              </a:rPr>
              <a:t>』</a:t>
            </a:r>
            <a:r>
              <a:rPr lang="zh-TW" altLang="en-US" dirty="0" smtClean="0">
                <a:solidFill>
                  <a:srgbClr val="000099"/>
                </a:solidFill>
              </a:rPr>
              <a:t>或</a:t>
            </a:r>
            <a:r>
              <a:rPr lang="en-US" altLang="zh-TW" dirty="0" smtClean="0">
                <a:solidFill>
                  <a:srgbClr val="000099"/>
                </a:solidFill>
              </a:rPr>
              <a:t>『</a:t>
            </a:r>
            <a:r>
              <a:rPr lang="zh-TW" altLang="en-US" dirty="0" smtClean="0">
                <a:solidFill>
                  <a:srgbClr val="000099"/>
                </a:solidFill>
              </a:rPr>
              <a:t>標題</a:t>
            </a:r>
            <a:r>
              <a:rPr lang="en-US" altLang="zh-TW" dirty="0" smtClean="0">
                <a:solidFill>
                  <a:srgbClr val="000099"/>
                </a:solidFill>
              </a:rPr>
              <a:t>』</a:t>
            </a:r>
            <a:r>
              <a:rPr lang="zh-TW" altLang="en-US" dirty="0" smtClean="0">
                <a:solidFill>
                  <a:srgbClr val="000099"/>
                </a:solidFill>
              </a:rPr>
              <a:t>導向</a:t>
            </a:r>
            <a:r>
              <a:rPr lang="zh-TW" altLang="en-US" dirty="0">
                <a:solidFill>
                  <a:srgbClr val="000099"/>
                </a:solidFill>
              </a:rPr>
              <a:t>全</a:t>
            </a:r>
            <a:r>
              <a:rPr lang="zh-TW" altLang="en-US" dirty="0" smtClean="0">
                <a:solidFill>
                  <a:srgbClr val="000099"/>
                </a:solidFill>
              </a:rPr>
              <a:t>國教學</a:t>
            </a:r>
            <a:r>
              <a:rPr lang="en-US" altLang="zh-TW" dirty="0" smtClean="0">
                <a:solidFill>
                  <a:srgbClr val="000099"/>
                </a:solidFill>
              </a:rPr>
              <a:t>APP</a:t>
            </a:r>
            <a:r>
              <a:rPr lang="zh-TW" altLang="en-US" dirty="0">
                <a:solidFill>
                  <a:srgbClr val="000099"/>
                </a:solidFill>
              </a:rPr>
              <a:t>市集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211034" y="6271369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53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788228" y="6474998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pic>
        <p:nvPicPr>
          <p:cNvPr id="12" name="圖片 11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57048" y="1794998"/>
            <a:ext cx="8640000" cy="4680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47942" y="5829300"/>
            <a:ext cx="8305774" cy="6456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043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599431" cy="669600"/>
          </a:xfrm>
        </p:spPr>
        <p:txBody>
          <a:bodyPr>
            <a:noAutofit/>
          </a:bodyPr>
          <a:lstStyle/>
          <a:p>
            <a:r>
              <a:rPr lang="en-US" altLang="zh-TW" dirty="0" smtClean="0">
                <a:solidFill>
                  <a:srgbClr val="000099"/>
                </a:solidFill>
              </a:rPr>
              <a:t>Step4</a:t>
            </a:r>
            <a:r>
              <a:rPr lang="zh-TW" altLang="en-US" dirty="0" smtClean="0">
                <a:solidFill>
                  <a:srgbClr val="000099"/>
                </a:solidFill>
              </a:rPr>
              <a:t>：</a:t>
            </a:r>
            <a:r>
              <a:rPr lang="en-US" altLang="zh-TW" dirty="0" smtClean="0">
                <a:solidFill>
                  <a:srgbClr val="000099"/>
                </a:solidFill>
              </a:rPr>
              <a:t>『</a:t>
            </a:r>
            <a:r>
              <a:rPr lang="zh-TW" altLang="en-US" dirty="0" smtClean="0">
                <a:solidFill>
                  <a:srgbClr val="000099"/>
                </a:solidFill>
              </a:rPr>
              <a:t>數學四則運算</a:t>
            </a:r>
            <a:r>
              <a:rPr lang="en-US" altLang="zh-TW" dirty="0" smtClean="0">
                <a:solidFill>
                  <a:srgbClr val="000099"/>
                </a:solidFill>
              </a:rPr>
              <a:t>』APP</a:t>
            </a:r>
            <a:r>
              <a:rPr lang="zh-TW" altLang="en-US" dirty="0" smtClean="0">
                <a:solidFill>
                  <a:srgbClr val="000099"/>
                </a:solidFill>
              </a:rPr>
              <a:t>資源的內容畫面</a:t>
            </a:r>
            <a:endParaRPr lang="zh-TW" altLang="en-US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211034" y="6271369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54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4" name="圖片 3"/>
          <p:cNvPicPr preferRelativeResize="0">
            <a:picLocks/>
          </p:cNvPicPr>
          <p:nvPr/>
        </p:nvPicPr>
        <p:blipFill rotWithShape="1">
          <a:blip r:embed="rId2"/>
          <a:srcRect t="14943"/>
          <a:stretch/>
        </p:blipFill>
        <p:spPr>
          <a:xfrm>
            <a:off x="1103555" y="1582894"/>
            <a:ext cx="8640000" cy="4680000"/>
          </a:xfrm>
          <a:prstGeom prst="rect">
            <a:avLst/>
          </a:prstGeom>
        </p:spPr>
      </p:pic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788228" y="6484426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963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599431" cy="669600"/>
          </a:xfrm>
        </p:spPr>
        <p:txBody>
          <a:bodyPr>
            <a:noAutofit/>
          </a:bodyPr>
          <a:lstStyle/>
          <a:p>
            <a:pPr algn="ctr"/>
            <a:r>
              <a:rPr lang="zh-TW" altLang="en-US" b="1" dirty="0">
                <a:solidFill>
                  <a:srgbClr val="000099"/>
                </a:solidFill>
              </a:rPr>
              <a:t>教育大市集</a:t>
            </a:r>
            <a:r>
              <a:rPr lang="en-US" altLang="zh-TW" b="1" dirty="0">
                <a:solidFill>
                  <a:srgbClr val="000099"/>
                </a:solidFill>
              </a:rPr>
              <a:t>APP</a:t>
            </a:r>
            <a:endParaRPr lang="zh-TW" altLang="en-US" dirty="0">
              <a:solidFill>
                <a:srgbClr val="0000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3" y="1474789"/>
            <a:ext cx="9000067" cy="3880773"/>
          </a:xfrm>
        </p:spPr>
        <p:txBody>
          <a:bodyPr>
            <a:normAutofit/>
          </a:bodyPr>
          <a:lstStyle/>
          <a:p>
            <a:pPr lvl="0" hangingPunct="0">
              <a:buClr>
                <a:srgbClr val="5FCBEF"/>
              </a:buClr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請至</a:t>
            </a: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App Store(iOS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系統</a:t>
            </a: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)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、</a:t>
            </a: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Google play(Android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系統</a:t>
            </a: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)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、</a:t>
            </a: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Google Chrome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線上應用程式商城搜尋</a:t>
            </a: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『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教育大市集</a:t>
            </a: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』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，並安裝</a:t>
            </a: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APP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，讓您後續使用更為</a:t>
            </a: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便利</a:t>
            </a:r>
            <a:endParaRPr lang="zh-TW" altLang="en-US" sz="2400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211034" y="6271369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55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788228" y="6484426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930" y="559810"/>
            <a:ext cx="719390" cy="7193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435" y="3143137"/>
            <a:ext cx="7260965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1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6597" y="609599"/>
            <a:ext cx="10695517" cy="1647826"/>
          </a:xfrm>
        </p:spPr>
        <p:txBody>
          <a:bodyPr>
            <a:noAutofit/>
          </a:bodyPr>
          <a:lstStyle/>
          <a:p>
            <a:pPr algn="ctr"/>
            <a:r>
              <a:rPr lang="zh-TW" altLang="en-US" b="1" dirty="0">
                <a:solidFill>
                  <a:srgbClr val="000099"/>
                </a:solidFill>
              </a:rPr>
              <a:t>教育大</a:t>
            </a:r>
            <a:r>
              <a:rPr lang="zh-TW" altLang="en-US" b="1" dirty="0" smtClean="0">
                <a:solidFill>
                  <a:srgbClr val="000099"/>
                </a:solidFill>
              </a:rPr>
              <a:t>市集</a:t>
            </a:r>
            <a:r>
              <a:rPr lang="en-US" altLang="zh-TW" b="1" dirty="0" smtClean="0">
                <a:solidFill>
                  <a:srgbClr val="000099"/>
                </a:solidFill>
              </a:rPr>
              <a:t>-</a:t>
            </a:r>
            <a:r>
              <a:rPr lang="zh-TW" altLang="en-US" b="1" dirty="0" smtClean="0">
                <a:solidFill>
                  <a:srgbClr val="000099"/>
                </a:solidFill>
              </a:rPr>
              <a:t>操作說明影片</a:t>
            </a:r>
            <a:r>
              <a:rPr lang="en-US" altLang="zh-TW" b="1" dirty="0">
                <a:solidFill>
                  <a:srgbClr val="000099"/>
                </a:solidFill>
              </a:rPr>
              <a:t/>
            </a:r>
            <a:br>
              <a:rPr lang="en-US" altLang="zh-TW" b="1" dirty="0">
                <a:solidFill>
                  <a:srgbClr val="000099"/>
                </a:solidFill>
              </a:rPr>
            </a:br>
            <a:r>
              <a:rPr lang="en-US" altLang="zh-TW" b="1" dirty="0">
                <a:solidFill>
                  <a:srgbClr val="000099"/>
                </a:solidFill>
              </a:rPr>
              <a:t>https://market.cloud.edu.tw/about/teaching.jsp</a:t>
            </a:r>
            <a:endParaRPr lang="zh-TW" altLang="en-US" dirty="0">
              <a:solidFill>
                <a:srgbClr val="000099"/>
              </a:solidFill>
            </a:endParaRPr>
          </a:p>
        </p:txBody>
      </p:sp>
      <p:pic>
        <p:nvPicPr>
          <p:cNvPr id="4" name="內容版面配置區 3"/>
          <p:cNvPicPr preferRelativeResize="0"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555" y="1951369"/>
            <a:ext cx="8640000" cy="4320000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211034" y="6271369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56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788228" y="6484426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4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6597" y="609599"/>
            <a:ext cx="10695517" cy="1647826"/>
          </a:xfrm>
        </p:spPr>
        <p:txBody>
          <a:bodyPr>
            <a:noAutofit/>
          </a:bodyPr>
          <a:lstStyle/>
          <a:p>
            <a:pPr algn="ctr"/>
            <a:r>
              <a:rPr lang="zh-TW" altLang="en-US" b="1" dirty="0">
                <a:solidFill>
                  <a:srgbClr val="000099"/>
                </a:solidFill>
              </a:rPr>
              <a:t>教育大</a:t>
            </a:r>
            <a:r>
              <a:rPr lang="zh-TW" altLang="en-US" b="1" dirty="0" smtClean="0">
                <a:solidFill>
                  <a:srgbClr val="000099"/>
                </a:solidFill>
              </a:rPr>
              <a:t>市集</a:t>
            </a:r>
            <a:r>
              <a:rPr lang="en-US" altLang="zh-TW" b="1" dirty="0" smtClean="0">
                <a:solidFill>
                  <a:srgbClr val="000099"/>
                </a:solidFill>
              </a:rPr>
              <a:t>-</a:t>
            </a:r>
            <a:r>
              <a:rPr lang="zh-TW" altLang="en-US" b="1" dirty="0" smtClean="0">
                <a:solidFill>
                  <a:srgbClr val="000099"/>
                </a:solidFill>
              </a:rPr>
              <a:t>操作說明影片</a:t>
            </a:r>
            <a:r>
              <a:rPr lang="en-US" altLang="zh-TW" b="1" dirty="0">
                <a:solidFill>
                  <a:srgbClr val="000099"/>
                </a:solidFill>
              </a:rPr>
              <a:t/>
            </a:r>
            <a:br>
              <a:rPr lang="en-US" altLang="zh-TW" b="1" dirty="0">
                <a:solidFill>
                  <a:srgbClr val="000099"/>
                </a:solidFill>
              </a:rPr>
            </a:br>
            <a:r>
              <a:rPr lang="en-US" altLang="zh-TW" b="1" dirty="0">
                <a:solidFill>
                  <a:srgbClr val="000099"/>
                </a:solidFill>
              </a:rPr>
              <a:t>https://market.cloud.edu.tw/about/teaching.jsp</a:t>
            </a:r>
            <a:endParaRPr lang="zh-TW" altLang="en-US" dirty="0">
              <a:solidFill>
                <a:srgbClr val="000099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211034" y="6271369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prstClr val="white"/>
                </a:solidFill>
              </a:rPr>
              <a:pPr algn="ctr"/>
              <a:t>57</a:t>
            </a:fld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788228" y="6484426"/>
            <a:ext cx="3270655" cy="365125"/>
          </a:xfrm>
        </p:spPr>
        <p:txBody>
          <a:bodyPr/>
          <a:lstStyle/>
          <a:p>
            <a:r>
              <a:rPr lang="zh-TW" altLang="en-US" dirty="0" smtClean="0">
                <a:solidFill>
                  <a:prstClr val="white">
                    <a:lumMod val="50000"/>
                  </a:prstClr>
                </a:solidFill>
              </a:rPr>
              <a:t>教育大市集建置計畫</a:t>
            </a:r>
            <a:endParaRPr lang="zh-TW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內容版面配置區 5"/>
          <p:cNvPicPr preferRelativeResize="0"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555" y="2031076"/>
            <a:ext cx="864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3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677335" y="2152228"/>
            <a:ext cx="8596668" cy="1826581"/>
          </a:xfrm>
        </p:spPr>
        <p:txBody>
          <a:bodyPr anchor="ctr">
            <a:normAutofit/>
          </a:bodyPr>
          <a:lstStyle/>
          <a:p>
            <a:pPr algn="r"/>
            <a:r>
              <a:rPr lang="zh-TW" altLang="en-US" sz="4900" b="1" dirty="0" smtClean="0">
                <a:solidFill>
                  <a:srgbClr val="000099"/>
                </a:solidFill>
              </a:rPr>
              <a:t>報告</a:t>
            </a:r>
            <a:r>
              <a:rPr lang="zh-TW" altLang="en-US" sz="4900" b="1" dirty="0">
                <a:solidFill>
                  <a:srgbClr val="000099"/>
                </a:solidFill>
              </a:rPr>
              <a:t>到此</a:t>
            </a:r>
            <a:r>
              <a:rPr lang="zh-TW" altLang="en-US" sz="4900" b="1" dirty="0" smtClean="0">
                <a:solidFill>
                  <a:srgbClr val="000099"/>
                </a:solidFill>
              </a:rPr>
              <a:t>結束， 謝謝大</a:t>
            </a:r>
            <a:r>
              <a:rPr lang="zh-TW" altLang="en-US" sz="4900" b="1" dirty="0">
                <a:solidFill>
                  <a:srgbClr val="000099"/>
                </a:solidFill>
              </a:rPr>
              <a:t>家</a:t>
            </a:r>
            <a:r>
              <a:rPr lang="zh-TW" altLang="en-US" sz="4900" b="1" dirty="0" smtClean="0">
                <a:solidFill>
                  <a:srgbClr val="000099"/>
                </a:solidFill>
              </a:rPr>
              <a:t>！</a:t>
            </a:r>
            <a:endParaRPr lang="zh-TW" altLang="en-US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9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7657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易於分享</a:t>
            </a:r>
            <a:r>
              <a:rPr lang="en-US" altLang="zh-TW" b="1" dirty="0" smtClean="0">
                <a:solidFill>
                  <a:srgbClr val="000099"/>
                </a:solidFill>
              </a:rPr>
              <a:t>(1/3)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11275806" y="6346162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5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788228" y="6427858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sp>
        <p:nvSpPr>
          <p:cNvPr id="9" name="內容版面配置區 5"/>
          <p:cNvSpPr>
            <a:spLocks noGrp="1"/>
          </p:cNvSpPr>
          <p:nvPr>
            <p:ph sz="quarter" idx="4294967295"/>
          </p:nvPr>
        </p:nvSpPr>
        <p:spPr>
          <a:xfrm>
            <a:off x="5335571" y="1672297"/>
            <a:ext cx="4748848" cy="43605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hangingPunct="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FF0066"/>
                </a:solidFill>
                <a:latin typeface="+mn-ea"/>
              </a:rPr>
              <a:t>檢索</a:t>
            </a:r>
            <a:endParaRPr lang="en-US" altLang="zh-TW" sz="2400" b="1" dirty="0" smtClean="0">
              <a:solidFill>
                <a:srgbClr val="FF0066"/>
              </a:solidFill>
              <a:latin typeface="+mn-ea"/>
            </a:endParaRP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提供</a:t>
            </a:r>
            <a:r>
              <a:rPr lang="zh-TW" altLang="en-US" sz="2400" b="1" dirty="0">
                <a:solidFill>
                  <a:srgbClr val="FF0066"/>
                </a:solidFill>
                <a:latin typeface="+mn-ea"/>
              </a:rPr>
              <a:t>全文檢索</a:t>
            </a: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服務，快速以關鍵字搜尋資源</a:t>
            </a: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提供</a:t>
            </a:r>
            <a:r>
              <a:rPr lang="zh-TW" altLang="en-US" sz="2400" b="1" dirty="0">
                <a:solidFill>
                  <a:srgbClr val="FF0066"/>
                </a:solidFill>
                <a:latin typeface="+mn-ea"/>
              </a:rPr>
              <a:t>進階檢索</a:t>
            </a: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服務，以後設資料項目作為篩選條件，來搜尋符合項目的資源</a:t>
            </a: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提供</a:t>
            </a:r>
            <a:r>
              <a:rPr lang="zh-TW" altLang="en-US" sz="2400" b="1" dirty="0">
                <a:solidFill>
                  <a:srgbClr val="FF0066"/>
                </a:solidFill>
                <a:latin typeface="+mn-ea"/>
              </a:rPr>
              <a:t>知識地圖檢索</a:t>
            </a: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服務，以領域學科角度來搜尋資源</a:t>
            </a:r>
          </a:p>
          <a:p>
            <a:pPr lvl="1" algn="just" hangingPunct="0"/>
            <a:endParaRPr lang="en-US" altLang="zh-TW" dirty="0"/>
          </a:p>
        </p:txBody>
      </p:sp>
      <p:pic>
        <p:nvPicPr>
          <p:cNvPr id="3" name="圖片 2"/>
          <p:cNvPicPr preferRelativeResize="0">
            <a:picLocks/>
          </p:cNvPicPr>
          <p:nvPr/>
        </p:nvPicPr>
        <p:blipFill rotWithShape="1">
          <a:blip r:embed="rId3"/>
          <a:srcRect l="1617"/>
          <a:stretch/>
        </p:blipFill>
        <p:spPr>
          <a:xfrm>
            <a:off x="677334" y="1872557"/>
            <a:ext cx="4320000" cy="396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2040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7657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易於分享</a:t>
            </a:r>
            <a:r>
              <a:rPr lang="en-US" altLang="zh-TW" b="1" dirty="0" smtClean="0">
                <a:solidFill>
                  <a:srgbClr val="000099"/>
                </a:solidFill>
              </a:rPr>
              <a:t>(2/3)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11275806" y="6346162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6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788228" y="6427858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sp>
        <p:nvSpPr>
          <p:cNvPr id="9" name="內容版面配置區 5"/>
          <p:cNvSpPr>
            <a:spLocks noGrp="1"/>
          </p:cNvSpPr>
          <p:nvPr>
            <p:ph sz="quarter" idx="4294967295"/>
          </p:nvPr>
        </p:nvSpPr>
        <p:spPr>
          <a:xfrm>
            <a:off x="5335571" y="1672297"/>
            <a:ext cx="4748848" cy="43605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hangingPunct="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FF0066"/>
                </a:solidFill>
                <a:latin typeface="+mn-ea"/>
              </a:rPr>
              <a:t>收</a:t>
            </a:r>
            <a:r>
              <a:rPr lang="zh-TW" altLang="en-US" sz="2400" b="1" dirty="0">
                <a:solidFill>
                  <a:srgbClr val="FF0066"/>
                </a:solidFill>
                <a:latin typeface="+mn-ea"/>
              </a:rPr>
              <a:t>藏</a:t>
            </a:r>
            <a:endParaRPr lang="en-US" altLang="zh-TW" sz="2400" b="1" dirty="0" smtClean="0">
              <a:solidFill>
                <a:srgbClr val="FF0066"/>
              </a:solidFill>
              <a:latin typeface="+mn-ea"/>
            </a:endParaRP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按照</a:t>
            </a:r>
            <a:r>
              <a:rPr lang="zh-TW" altLang="en-US" sz="2400" b="1" dirty="0">
                <a:solidFill>
                  <a:srgbClr val="FF0066"/>
                </a:solidFill>
                <a:latin typeface="+mn-ea"/>
              </a:rPr>
              <a:t>個人的知識分類方式</a:t>
            </a: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，收藏喜歡的資源</a:t>
            </a:r>
            <a:endParaRPr lang="en-US" altLang="zh-TW" sz="2400" b="1" dirty="0">
              <a:solidFill>
                <a:schemeClr val="tx1"/>
              </a:solidFill>
              <a:latin typeface="+mn-ea"/>
            </a:endParaRP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完成收藏後可在自己的資源頁面中找到</a:t>
            </a:r>
            <a:endParaRPr lang="en-US" altLang="zh-TW" sz="2400" b="1" dirty="0">
              <a:solidFill>
                <a:schemeClr val="tx1"/>
              </a:solidFill>
              <a:latin typeface="+mn-ea"/>
            </a:endParaRPr>
          </a:p>
          <a:p>
            <a:pPr lvl="1" algn="just" hangingPunct="0">
              <a:buFont typeface="Arial" panose="020B0604020202020204" pitchFamily="34" charset="0"/>
              <a:buChar char="•"/>
            </a:pPr>
            <a:endParaRPr lang="en-US" altLang="zh-TW" sz="2400" b="1" dirty="0">
              <a:solidFill>
                <a:schemeClr val="tx1"/>
              </a:solidFill>
              <a:latin typeface="+mn-ea"/>
            </a:endParaRPr>
          </a:p>
          <a:p>
            <a:pPr lvl="1" algn="just" hangingPunct="0"/>
            <a:endParaRPr lang="en-US" altLang="zh-TW" dirty="0"/>
          </a:p>
        </p:txBody>
      </p:sp>
      <p:pic>
        <p:nvPicPr>
          <p:cNvPr id="7" name="內容版面配置區 8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64" y="1872557"/>
            <a:ext cx="4320000" cy="396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圖片 9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t="13334" r="6429" b="19467"/>
          <a:stretch/>
        </p:blipFill>
        <p:spPr>
          <a:xfrm>
            <a:off x="5486399" y="4008724"/>
            <a:ext cx="4598019" cy="2337438"/>
          </a:xfrm>
          <a:prstGeom prst="rect">
            <a:avLst/>
          </a:prstGeom>
          <a:ln w="889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5530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7657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易於分享</a:t>
            </a:r>
            <a:r>
              <a:rPr lang="en-US" altLang="zh-TW" b="1" dirty="0" smtClean="0">
                <a:solidFill>
                  <a:srgbClr val="000099"/>
                </a:solidFill>
              </a:rPr>
              <a:t>(3/3)</a:t>
            </a:r>
            <a:endParaRPr lang="zh-TW" altLang="en-US" b="1" dirty="0">
              <a:solidFill>
                <a:srgbClr val="000099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11275806" y="6346162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7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788228" y="6427858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sp>
        <p:nvSpPr>
          <p:cNvPr id="9" name="內容版面配置區 5"/>
          <p:cNvSpPr>
            <a:spLocks noGrp="1"/>
          </p:cNvSpPr>
          <p:nvPr>
            <p:ph sz="quarter" idx="4294967295"/>
          </p:nvPr>
        </p:nvSpPr>
        <p:spPr>
          <a:xfrm>
            <a:off x="5335571" y="1672297"/>
            <a:ext cx="4748848" cy="43605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hangingPunct="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FF0066"/>
                </a:solidFill>
                <a:latin typeface="+mn-ea"/>
              </a:rPr>
              <a:t>分</a:t>
            </a:r>
            <a:r>
              <a:rPr lang="zh-TW" altLang="en-US" sz="2400" b="1" dirty="0">
                <a:solidFill>
                  <a:srgbClr val="FF0066"/>
                </a:solidFill>
                <a:latin typeface="+mn-ea"/>
              </a:rPr>
              <a:t>享</a:t>
            </a:r>
            <a:endParaRPr lang="en-US" altLang="zh-TW" sz="2400" b="1" dirty="0" smtClean="0">
              <a:solidFill>
                <a:srgbClr val="FF0066"/>
              </a:solidFill>
              <a:latin typeface="+mn-ea"/>
            </a:endParaRP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提供</a:t>
            </a:r>
            <a:r>
              <a:rPr lang="zh-TW" altLang="en-US" sz="2400" b="1" dirty="0">
                <a:solidFill>
                  <a:srgbClr val="FF0066"/>
                </a:solidFill>
                <a:latin typeface="+mn-ea"/>
              </a:rPr>
              <a:t>分享至社群網站</a:t>
            </a: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方式，將資源張貼至個人社群動態牆</a:t>
            </a:r>
            <a:endParaRPr lang="en-US" altLang="zh-TW" sz="2400" b="1" dirty="0">
              <a:solidFill>
                <a:schemeClr val="tx1"/>
              </a:solidFill>
              <a:latin typeface="+mn-ea"/>
            </a:endParaRP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提供以</a:t>
            </a:r>
            <a:r>
              <a:rPr lang="zh-TW" altLang="en-US" sz="2400" b="1" dirty="0">
                <a:solidFill>
                  <a:srgbClr val="FF0066"/>
                </a:solidFill>
                <a:latin typeface="+mn-ea"/>
              </a:rPr>
              <a:t>電子郵件方式分享</a:t>
            </a: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，可直接將資源連結寄到朋友的信箱中</a:t>
            </a:r>
            <a:endParaRPr lang="en-US" altLang="zh-TW" sz="2400" b="1" dirty="0">
              <a:solidFill>
                <a:schemeClr val="tx1"/>
              </a:solidFill>
              <a:latin typeface="+mn-ea"/>
            </a:endParaRPr>
          </a:p>
          <a:p>
            <a:pPr algn="just" hangingPunct="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FF0066"/>
                </a:solidFill>
                <a:latin typeface="+mn-ea"/>
              </a:rPr>
              <a:t>回饋</a:t>
            </a:r>
            <a:endParaRPr lang="en-US" altLang="zh-TW" sz="2400" b="1" dirty="0" smtClean="0">
              <a:solidFill>
                <a:srgbClr val="FF0066"/>
              </a:solidFill>
              <a:latin typeface="+mn-ea"/>
            </a:endParaRP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提供會員</a:t>
            </a:r>
            <a:r>
              <a:rPr lang="zh-TW" altLang="en-US" sz="2400" b="1" dirty="0">
                <a:solidFill>
                  <a:srgbClr val="FF0066"/>
                </a:solidFill>
                <a:latin typeface="+mn-ea"/>
              </a:rPr>
              <a:t>評分</a:t>
            </a: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與</a:t>
            </a:r>
            <a:r>
              <a:rPr lang="zh-TW" altLang="en-US" sz="2400" b="1" dirty="0">
                <a:solidFill>
                  <a:srgbClr val="FF0066"/>
                </a:solidFill>
                <a:latin typeface="+mn-ea"/>
              </a:rPr>
              <a:t>評論</a:t>
            </a:r>
            <a:r>
              <a:rPr lang="zh-TW" altLang="en-US" sz="2400" b="1" dirty="0">
                <a:solidFill>
                  <a:schemeClr val="tx1"/>
                </a:solidFill>
                <a:latin typeface="+mn-ea"/>
              </a:rPr>
              <a:t>功能，參與資源品質監控</a:t>
            </a:r>
          </a:p>
          <a:p>
            <a:pPr algn="just" hangingPunct="0">
              <a:buFont typeface="Arial" panose="020B0604020202020204" pitchFamily="34" charset="0"/>
              <a:buChar char="•"/>
            </a:pPr>
            <a:endParaRPr lang="en-US" altLang="zh-TW" sz="2400" b="1" dirty="0" smtClean="0">
              <a:solidFill>
                <a:srgbClr val="FF0066"/>
              </a:solidFill>
              <a:latin typeface="+mn-ea"/>
            </a:endParaRPr>
          </a:p>
          <a:p>
            <a:pPr algn="just" hangingPunct="0">
              <a:buFont typeface="Wingdings" panose="05000000000000000000" pitchFamily="2" charset="2"/>
              <a:buChar char="Ø"/>
            </a:pPr>
            <a:endParaRPr lang="en-US" altLang="zh-TW" sz="2400" b="1" dirty="0">
              <a:solidFill>
                <a:schemeClr val="tx1"/>
              </a:solidFill>
              <a:latin typeface="+mn-ea"/>
            </a:endParaRPr>
          </a:p>
          <a:p>
            <a:pPr marL="457200" lvl="1" indent="0" algn="just" hangingPunct="0">
              <a:buNone/>
            </a:pPr>
            <a:endParaRPr lang="en-US" altLang="zh-TW" sz="2200" b="1" dirty="0" smtClean="0">
              <a:solidFill>
                <a:schemeClr val="tx1"/>
              </a:solidFill>
              <a:latin typeface="+mn-ea"/>
            </a:endParaRPr>
          </a:p>
          <a:p>
            <a:pPr lvl="1" algn="just" hangingPunct="0"/>
            <a:endParaRPr lang="en-US" altLang="zh-TW" dirty="0"/>
          </a:p>
        </p:txBody>
      </p:sp>
      <p:pic>
        <p:nvPicPr>
          <p:cNvPr id="7" name="圖片 6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8" y="1872557"/>
            <a:ext cx="4320000" cy="396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210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7657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0099"/>
                </a:solidFill>
              </a:rPr>
              <a:t>創意加</a:t>
            </a:r>
            <a:r>
              <a:rPr lang="zh-TW" altLang="en-US" b="1" dirty="0">
                <a:solidFill>
                  <a:srgbClr val="000099"/>
                </a:solidFill>
              </a:rPr>
              <a:t>值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11275806" y="6346162"/>
            <a:ext cx="683339" cy="365125"/>
          </a:xfrm>
        </p:spPr>
        <p:txBody>
          <a:bodyPr/>
          <a:lstStyle/>
          <a:p>
            <a:pPr algn="ctr"/>
            <a:fld id="{E38E90E3-015F-452C-AFA8-6984D5CE6816}" type="slidenum">
              <a:rPr lang="zh-TW" altLang="en-US" sz="1800" b="1" smtClean="0">
                <a:solidFill>
                  <a:schemeClr val="bg1"/>
                </a:solidFill>
              </a:rPr>
              <a:pPr algn="ctr"/>
              <a:t>8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788228" y="6456145"/>
            <a:ext cx="3270655" cy="365125"/>
          </a:xfrm>
        </p:spPr>
        <p:txBody>
          <a:bodyPr/>
          <a:lstStyle/>
          <a:p>
            <a:r>
              <a:rPr lang="zh-TW" altLang="en-US" dirty="0" smtClean="0"/>
              <a:t>教育大市集建置計畫</a:t>
            </a:r>
            <a:endParaRPr lang="zh-TW" altLang="en-US" dirty="0"/>
          </a:p>
        </p:txBody>
      </p:sp>
      <p:sp>
        <p:nvSpPr>
          <p:cNvPr id="11" name="內容版面配置區 5"/>
          <p:cNvSpPr>
            <a:spLocks noGrp="1"/>
          </p:cNvSpPr>
          <p:nvPr>
            <p:ph sz="quarter" idx="4294967295"/>
          </p:nvPr>
        </p:nvSpPr>
        <p:spPr>
          <a:xfrm>
            <a:off x="4168441" y="1618407"/>
            <a:ext cx="6270959" cy="492526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just" hangingPunct="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solidFill>
                  <a:srgbClr val="FF0066"/>
                </a:solidFill>
                <a:latin typeface="+mn-ea"/>
              </a:rPr>
              <a:t>為增強資源於網站間的互通及再利用性</a:t>
            </a:r>
          </a:p>
          <a:p>
            <a:pPr lvl="1" algn="just" hangingPunct="0">
              <a:buFont typeface="Arial" panose="020B0604020202020204" pitchFamily="34" charset="0"/>
              <a:buChar char="•"/>
            </a:pPr>
            <a:r>
              <a:rPr lang="zh-TW" altLang="en-US" sz="2200" b="1" dirty="0">
                <a:solidFill>
                  <a:schemeClr val="tx1"/>
                </a:solidFill>
                <a:latin typeface="+mn-ea"/>
              </a:rPr>
              <a:t>依</a:t>
            </a:r>
            <a:r>
              <a:rPr lang="en-US" altLang="zh-TW" sz="2200" b="1" dirty="0">
                <a:solidFill>
                  <a:schemeClr val="tx1"/>
                </a:solidFill>
                <a:latin typeface="+mn-ea"/>
              </a:rPr>
              <a:t>TW LOM</a:t>
            </a:r>
            <a:r>
              <a:rPr lang="zh-TW" altLang="en-US" sz="2200" b="1" dirty="0">
                <a:solidFill>
                  <a:schemeClr val="tx1"/>
                </a:solidFill>
                <a:latin typeface="+mn-ea"/>
              </a:rPr>
              <a:t>後設資料交換標準，訂定教育大市集適用之數位資源交換</a:t>
            </a:r>
            <a:r>
              <a:rPr lang="zh-TW" altLang="en-US" sz="2200" b="1" dirty="0" smtClean="0">
                <a:solidFill>
                  <a:schemeClr val="tx1"/>
                </a:solidFill>
                <a:latin typeface="+mn-ea"/>
              </a:rPr>
              <a:t>規格</a:t>
            </a:r>
            <a:endParaRPr lang="en-US" altLang="zh-TW" sz="2400" b="1" dirty="0" smtClean="0">
              <a:latin typeface="+mn-ea"/>
            </a:endParaRPr>
          </a:p>
          <a:p>
            <a:pPr hangingPunct="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solidFill>
                  <a:srgbClr val="FF0066"/>
                </a:solidFill>
                <a:latin typeface="+mn-ea"/>
              </a:rPr>
              <a:t>提供應用服務介面</a:t>
            </a:r>
            <a:r>
              <a:rPr lang="en-US" altLang="zh-TW" sz="2400" b="1" dirty="0">
                <a:solidFill>
                  <a:srgbClr val="FF0066"/>
                </a:solidFill>
                <a:latin typeface="+mn-ea"/>
              </a:rPr>
              <a:t>( API)</a:t>
            </a:r>
            <a:r>
              <a:rPr lang="zh-TW" altLang="en-US" sz="2400" b="1" dirty="0">
                <a:solidFill>
                  <a:srgbClr val="FF0066"/>
                </a:solidFill>
                <a:latin typeface="+mn-ea"/>
              </a:rPr>
              <a:t>，拓展資源創意</a:t>
            </a:r>
            <a:r>
              <a:rPr lang="zh-TW" altLang="en-US" sz="2400" b="1" dirty="0" smtClean="0">
                <a:solidFill>
                  <a:srgbClr val="FF0066"/>
                </a:solidFill>
                <a:latin typeface="+mn-ea"/>
              </a:rPr>
              <a:t>應用</a:t>
            </a:r>
            <a:endParaRPr lang="en-US" altLang="zh-TW" sz="2400" b="1" dirty="0" smtClean="0">
              <a:solidFill>
                <a:srgbClr val="FF0066"/>
              </a:solidFill>
              <a:latin typeface="+mn-ea"/>
            </a:endParaRPr>
          </a:p>
          <a:p>
            <a:pPr marL="557784" lvl="1" indent="-228600" algn="just" hangingPunct="0">
              <a:spcBef>
                <a:spcPct val="20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200" b="1" dirty="0">
                <a:solidFill>
                  <a:schemeClr val="tx1"/>
                </a:solidFill>
                <a:latin typeface="+mn-ea"/>
              </a:rPr>
              <a:t>API</a:t>
            </a:r>
            <a:r>
              <a:rPr lang="zh-TW" altLang="en-US" sz="2200" b="1" dirty="0">
                <a:solidFill>
                  <a:schemeClr val="tx1"/>
                </a:solidFill>
                <a:latin typeface="+mn-ea"/>
              </a:rPr>
              <a:t>服務共有：</a:t>
            </a:r>
            <a:endParaRPr lang="en-US" altLang="zh-TW" sz="2200" b="1" dirty="0">
              <a:solidFill>
                <a:schemeClr val="tx1"/>
              </a:solidFill>
              <a:latin typeface="+mn-ea"/>
            </a:endParaRPr>
          </a:p>
          <a:p>
            <a:pPr marL="982663" lvl="2" indent="-342900" hangingPunct="0">
              <a:spcBef>
                <a:spcPct val="20000"/>
              </a:spcBef>
              <a:buClr>
                <a:srgbClr val="00FFFF"/>
              </a:buClr>
              <a:buSzPct val="95000"/>
              <a:buFont typeface="Wingdings" panose="05000000000000000000" pitchFamily="2" charset="2"/>
              <a:buChar char="ü"/>
            </a:pPr>
            <a:r>
              <a:rPr lang="en-US" altLang="zh-TW" sz="2000" dirty="0">
                <a:solidFill>
                  <a:schemeClr val="tx1"/>
                </a:solidFill>
                <a:latin typeface="+mn-ea"/>
              </a:rPr>
              <a:t>API</a:t>
            </a:r>
            <a:r>
              <a:rPr lang="zh-TW" altLang="en-US" sz="20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+mn-ea"/>
              </a:rPr>
              <a:t>Key</a:t>
            </a:r>
            <a:r>
              <a:rPr lang="zh-TW" altLang="en-US" sz="2000" dirty="0">
                <a:solidFill>
                  <a:schemeClr val="tx1"/>
                </a:solidFill>
                <a:latin typeface="+mn-ea"/>
              </a:rPr>
              <a:t>申請與管理</a:t>
            </a:r>
            <a:endParaRPr lang="en-US" altLang="zh-TW" sz="2000" dirty="0">
              <a:solidFill>
                <a:schemeClr val="tx1"/>
              </a:solidFill>
              <a:latin typeface="+mn-ea"/>
            </a:endParaRPr>
          </a:p>
          <a:p>
            <a:pPr marL="982662" lvl="2" indent="-342900" hangingPunct="0">
              <a:spcBef>
                <a:spcPct val="20000"/>
              </a:spcBef>
              <a:buClr>
                <a:srgbClr val="00FFFF"/>
              </a:buClr>
              <a:buSzPct val="95000"/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tx1"/>
                </a:solidFill>
                <a:latin typeface="+mn-ea"/>
              </a:rPr>
              <a:t>全文檢索</a:t>
            </a:r>
            <a:r>
              <a:rPr lang="en-US" altLang="zh-TW" sz="2000" dirty="0">
                <a:solidFill>
                  <a:schemeClr val="tx1"/>
                </a:solidFill>
                <a:latin typeface="+mn-ea"/>
              </a:rPr>
              <a:t>(Full-Text Search)API</a:t>
            </a:r>
            <a:r>
              <a:rPr lang="zh-TW" altLang="en-US" sz="2000" dirty="0">
                <a:solidFill>
                  <a:schemeClr val="tx1"/>
                </a:solidFill>
                <a:latin typeface="+mn-ea"/>
              </a:rPr>
              <a:t>：</a:t>
            </a:r>
            <a:r>
              <a:rPr lang="en-US" altLang="zh-TW" sz="2000" dirty="0">
                <a:solidFill>
                  <a:schemeClr val="tx1"/>
                </a:solidFill>
                <a:latin typeface="+mn-ea"/>
              </a:rPr>
              <a:t/>
            </a:r>
            <a:br>
              <a:rPr lang="en-US" altLang="zh-TW" sz="2000" dirty="0">
                <a:solidFill>
                  <a:schemeClr val="tx1"/>
                </a:solidFill>
                <a:latin typeface="+mn-ea"/>
              </a:rPr>
            </a:br>
            <a:r>
              <a:rPr lang="zh-TW" altLang="en-US" sz="2000" dirty="0">
                <a:solidFill>
                  <a:schemeClr val="tx1"/>
                </a:solidFill>
                <a:latin typeface="+mn-ea"/>
              </a:rPr>
              <a:t>提供第三方應用程式查詢教育大市集中教學資源的功能</a:t>
            </a:r>
            <a:endParaRPr lang="en-US" altLang="zh-TW" sz="2000" dirty="0">
              <a:solidFill>
                <a:schemeClr val="tx1"/>
              </a:solidFill>
              <a:latin typeface="+mn-ea"/>
            </a:endParaRPr>
          </a:p>
          <a:p>
            <a:pPr marL="982662" lvl="2" indent="-342900" hangingPunct="0">
              <a:spcBef>
                <a:spcPct val="20000"/>
              </a:spcBef>
              <a:buClr>
                <a:srgbClr val="00FFFF"/>
              </a:buClr>
              <a:buSzPct val="95000"/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tx1"/>
                </a:solidFill>
                <a:latin typeface="+mn-ea"/>
              </a:rPr>
              <a:t>資源索引及上傳</a:t>
            </a:r>
            <a:r>
              <a:rPr lang="en-US" altLang="zh-TW" sz="2000" dirty="0">
                <a:solidFill>
                  <a:schemeClr val="tx1"/>
                </a:solidFill>
                <a:latin typeface="+mn-ea"/>
              </a:rPr>
              <a:t>API</a:t>
            </a:r>
            <a:r>
              <a:rPr lang="zh-TW" altLang="en-US" sz="2000" dirty="0">
                <a:solidFill>
                  <a:schemeClr val="tx1"/>
                </a:solidFill>
                <a:latin typeface="+mn-ea"/>
              </a:rPr>
              <a:t>：</a:t>
            </a:r>
            <a:r>
              <a:rPr lang="en-US" altLang="zh-TW" sz="2000" dirty="0">
                <a:solidFill>
                  <a:schemeClr val="tx1"/>
                </a:solidFill>
                <a:latin typeface="+mn-ea"/>
              </a:rPr>
              <a:t/>
            </a:r>
            <a:br>
              <a:rPr lang="en-US" altLang="zh-TW" sz="2000" dirty="0">
                <a:solidFill>
                  <a:schemeClr val="tx1"/>
                </a:solidFill>
                <a:latin typeface="+mn-ea"/>
              </a:rPr>
            </a:br>
            <a:r>
              <a:rPr lang="zh-TW" altLang="en-US" sz="2000" dirty="0">
                <a:solidFill>
                  <a:schemeClr val="tx1"/>
                </a:solidFill>
                <a:latin typeface="+mn-ea"/>
              </a:rPr>
              <a:t>用於子系統上傳整合檢索模組所需檢索資料的功能</a:t>
            </a:r>
            <a:endParaRPr lang="en-US" altLang="zh-TW" sz="2000" dirty="0">
              <a:solidFill>
                <a:schemeClr val="tx1"/>
              </a:solidFill>
              <a:latin typeface="+mn-ea"/>
            </a:endParaRPr>
          </a:p>
          <a:p>
            <a:pPr marL="982662" lvl="2" indent="-342900" hangingPunct="0">
              <a:spcBef>
                <a:spcPct val="20000"/>
              </a:spcBef>
              <a:buClr>
                <a:srgbClr val="00FFFF"/>
              </a:buClr>
              <a:buSzPct val="95000"/>
              <a:buFont typeface="Wingdings" panose="05000000000000000000" pitchFamily="2" charset="2"/>
              <a:buChar char="ü"/>
            </a:pPr>
            <a:r>
              <a:rPr lang="zh-TW" altLang="zh-TW" sz="2000" dirty="0">
                <a:solidFill>
                  <a:schemeClr val="tx1"/>
                </a:solidFill>
                <a:latin typeface="+mn-ea"/>
              </a:rPr>
              <a:t>教學資源</a:t>
            </a:r>
            <a:r>
              <a:rPr lang="en-US" altLang="zh-TW" sz="2000" dirty="0">
                <a:solidFill>
                  <a:schemeClr val="tx1"/>
                </a:solidFill>
                <a:latin typeface="+mn-ea"/>
              </a:rPr>
              <a:t>API</a:t>
            </a:r>
            <a:r>
              <a:rPr lang="zh-TW" altLang="en-US" sz="2000" dirty="0">
                <a:solidFill>
                  <a:schemeClr val="tx1"/>
                </a:solidFill>
                <a:latin typeface="+mn-ea"/>
              </a:rPr>
              <a:t>：</a:t>
            </a:r>
            <a:r>
              <a:rPr lang="en-US" altLang="zh-TW" sz="2000" dirty="0">
                <a:solidFill>
                  <a:schemeClr val="tx1"/>
                </a:solidFill>
                <a:latin typeface="+mn-ea"/>
              </a:rPr>
              <a:t/>
            </a:r>
            <a:br>
              <a:rPr lang="en-US" altLang="zh-TW" sz="2000" dirty="0">
                <a:solidFill>
                  <a:schemeClr val="tx1"/>
                </a:solidFill>
                <a:latin typeface="+mn-ea"/>
              </a:rPr>
            </a:br>
            <a:r>
              <a:rPr lang="zh-TW" altLang="en-US" sz="2000" dirty="0">
                <a:solidFill>
                  <a:schemeClr val="tx1"/>
                </a:solidFill>
                <a:latin typeface="+mn-ea"/>
              </a:rPr>
              <a:t>會員可以透過</a:t>
            </a:r>
            <a:r>
              <a:rPr lang="en-US" altLang="zh-TW" sz="2000" dirty="0">
                <a:solidFill>
                  <a:schemeClr val="tx1"/>
                </a:solidFill>
                <a:latin typeface="+mn-ea"/>
              </a:rPr>
              <a:t>API</a:t>
            </a:r>
            <a:r>
              <a:rPr lang="zh-TW" altLang="en-US" sz="2000" dirty="0">
                <a:solidFill>
                  <a:schemeClr val="tx1"/>
                </a:solidFill>
                <a:latin typeface="+mn-ea"/>
              </a:rPr>
              <a:t>取回個人上傳教學資源的功能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3733" r="6666" b="2554"/>
          <a:stretch/>
        </p:blipFill>
        <p:spPr>
          <a:xfrm>
            <a:off x="238125" y="1752545"/>
            <a:ext cx="3930317" cy="394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7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TC103090430[[fn=帶狀]]</Template>
  <TotalTime>1431</TotalTime>
  <Words>3463</Words>
  <Application>Microsoft Office PowerPoint</Application>
  <PresentationFormat>寬螢幕</PresentationFormat>
  <Paragraphs>395</Paragraphs>
  <Slides>59</Slides>
  <Notes>37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59</vt:i4>
      </vt:variant>
    </vt:vector>
  </HeadingPairs>
  <TitlesOfParts>
    <vt:vector size="70" baseType="lpstr">
      <vt:lpstr>MS Mincho</vt:lpstr>
      <vt:lpstr>微軟正黑體</vt:lpstr>
      <vt:lpstr>新細明體</vt:lpstr>
      <vt:lpstr>標楷體</vt:lpstr>
      <vt:lpstr>Arial</vt:lpstr>
      <vt:lpstr>Calibri</vt:lpstr>
      <vt:lpstr>Times New Roman</vt:lpstr>
      <vt:lpstr>Trebuchet MS</vt:lpstr>
      <vt:lpstr>Wingdings</vt:lpstr>
      <vt:lpstr>Wingdings 3</vt:lpstr>
      <vt:lpstr>多面向</vt:lpstr>
      <vt:lpstr> 教育部教育大市集推廣研習 </vt:lpstr>
      <vt:lpstr>Outline</vt:lpstr>
      <vt:lpstr>教育大市集-網站特色</vt:lpstr>
      <vt:lpstr>內容豐富</vt:lpstr>
      <vt:lpstr>安心使用</vt:lpstr>
      <vt:lpstr>易於分享(1/3)</vt:lpstr>
      <vt:lpstr>易於分享(2/3)</vt:lpstr>
      <vt:lpstr>易於分享(3/3)</vt:lpstr>
      <vt:lpstr>創意加值</vt:lpstr>
      <vt:lpstr>教育大市集-主要服務功能</vt:lpstr>
      <vt:lpstr>教育大市集https://market.cloud.edu.tw/</vt:lpstr>
      <vt:lpstr>教育大市集https://market.cloud.edu.tw/</vt:lpstr>
      <vt:lpstr>教育大市集 https://market.cloud.edu.tw/</vt:lpstr>
      <vt:lpstr>教育大市集-網站首頁</vt:lpstr>
      <vt:lpstr>分眾瀏覽-國小館為例</vt:lpstr>
      <vt:lpstr>展開知識地圖</vt:lpstr>
      <vt:lpstr>分類瀏覽-Web教學資源整合平臺</vt:lpstr>
      <vt:lpstr>分類瀏覽-教育電子書整合平臺</vt:lpstr>
      <vt:lpstr>Web &amp; E-book資源瀏覽畫面</vt:lpstr>
      <vt:lpstr>分類瀏覽-教育APP整合平臺</vt:lpstr>
      <vt:lpstr>全國教學APP市集</vt:lpstr>
      <vt:lpstr>教育APP資源瀏覽畫面</vt:lpstr>
      <vt:lpstr>使用者登入</vt:lpstr>
      <vt:lpstr>會員登入後個人首頁(我的資源)</vt:lpstr>
      <vt:lpstr>會員登入後個人首頁(我的資源)</vt:lpstr>
      <vt:lpstr>帳號整合</vt:lpstr>
      <vt:lpstr>教育部數位教學資源入口網(教育ISP)</vt:lpstr>
      <vt:lpstr>如何進行帳號整合(1/5)</vt:lpstr>
      <vt:lpstr>如何進行帳號整合(2/5)</vt:lpstr>
      <vt:lpstr>如何進行帳號整合(3/5)</vt:lpstr>
      <vt:lpstr>如何進行帳號整合(4/5)</vt:lpstr>
      <vt:lpstr>如何進行帳號整合(5/5)</vt:lpstr>
      <vt:lpstr>個人化服務</vt:lpstr>
      <vt:lpstr>資源下載</vt:lpstr>
      <vt:lpstr>資源分享</vt:lpstr>
      <vt:lpstr>資源收藏</vt:lpstr>
      <vt:lpstr>資源回報與檢舉</vt:lpstr>
      <vt:lpstr>教育大市集-如何在教育現場應用(1/3)</vt:lpstr>
      <vt:lpstr>教育大市集-如何在教育現場應用(2/3)</vt:lpstr>
      <vt:lpstr>範例：於首頁使用全文檢索功能，搜尋網站中與『媽祖』相關的所有資源(Web教學資源、教育電子書、教育APP)</vt:lpstr>
      <vt:lpstr>Step1：於搜尋工具輸入關鍵字進行檢索</vt:lpstr>
      <vt:lpstr>Step2：於檢索結果中篩選資源</vt:lpstr>
      <vt:lpstr>Step3：點選『資源縮圖』或『標題』連結至資源內容畫面</vt:lpstr>
      <vt:lpstr>Step4：資源後設資料</vt:lpstr>
      <vt:lpstr>Step5：下載資源檔案</vt:lpstr>
      <vt:lpstr>Setp6：開啟資源檔案瀏覽-FLASH動畫</vt:lpstr>
      <vt:lpstr>其他參考資源-學習單1</vt:lpstr>
      <vt:lpstr>其他參考資源-學習單2</vt:lpstr>
      <vt:lpstr>教學妙點子→ 結合彰化『玻璃媽祖廟』，給學生上一堂課!  </vt:lpstr>
      <vt:lpstr>教育大市集-如何在教育現場應用-3/3</vt:lpstr>
      <vt:lpstr>範例：使用進階檢索功能，搜尋網站中與「數學」相關的APP資源</vt:lpstr>
      <vt:lpstr>Step1：在進階搜尋畫面，先選擇資源的適用年級，再輸入查詢詞、選擇資源類型「教育APP」 </vt:lpstr>
      <vt:lpstr>Step2：於檢索結果中篩選資源</vt:lpstr>
      <vt:lpstr>Step3：點選『資源縮圖』或『標題』導向全國教學APP市集</vt:lpstr>
      <vt:lpstr>Step4：『數學四則運算』APP資源的內容畫面</vt:lpstr>
      <vt:lpstr>教育大市集APP</vt:lpstr>
      <vt:lpstr>教育大市集-操作說明影片 https://market.cloud.edu.tw/about/teaching.jsp</vt:lpstr>
      <vt:lpstr>教育大市集-操作說明影片 https://market.cloud.edu.tw/about/teaching.jsp</vt:lpstr>
      <vt:lpstr>報告到此結束， 謝謝大家！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教育大市集網站</dc:title>
  <dc:creator>user</dc:creator>
  <cp:lastModifiedBy>debby</cp:lastModifiedBy>
  <cp:revision>475</cp:revision>
  <dcterms:created xsi:type="dcterms:W3CDTF">2014-10-18T09:05:42Z</dcterms:created>
  <dcterms:modified xsi:type="dcterms:W3CDTF">2015-05-05T06:04:38Z</dcterms:modified>
</cp:coreProperties>
</file>