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256" r:id="rId2"/>
    <p:sldId id="291" r:id="rId3"/>
    <p:sldId id="292" r:id="rId4"/>
    <p:sldId id="294" r:id="rId5"/>
    <p:sldId id="293" r:id="rId6"/>
    <p:sldId id="296" r:id="rId7"/>
    <p:sldId id="320" r:id="rId8"/>
    <p:sldId id="322" r:id="rId9"/>
    <p:sldId id="368" r:id="rId10"/>
    <p:sldId id="372" r:id="rId11"/>
    <p:sldId id="366" r:id="rId12"/>
    <p:sldId id="323" r:id="rId13"/>
    <p:sldId id="325" r:id="rId14"/>
    <p:sldId id="326" r:id="rId15"/>
    <p:sldId id="328" r:id="rId16"/>
    <p:sldId id="329" r:id="rId17"/>
    <p:sldId id="355" r:id="rId18"/>
    <p:sldId id="338" r:id="rId19"/>
    <p:sldId id="356" r:id="rId20"/>
    <p:sldId id="357" r:id="rId21"/>
    <p:sldId id="346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9" r:id="rId31"/>
    <p:sldId id="370" r:id="rId32"/>
    <p:sldId id="371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402" r:id="rId41"/>
    <p:sldId id="403" r:id="rId42"/>
    <p:sldId id="404" r:id="rId43"/>
    <p:sldId id="405" r:id="rId44"/>
    <p:sldId id="380" r:id="rId45"/>
    <p:sldId id="381" r:id="rId46"/>
    <p:sldId id="382" r:id="rId47"/>
    <p:sldId id="387" r:id="rId48"/>
    <p:sldId id="388" r:id="rId49"/>
    <p:sldId id="384" r:id="rId50"/>
    <p:sldId id="385" r:id="rId51"/>
    <p:sldId id="392" r:id="rId52"/>
    <p:sldId id="389" r:id="rId53"/>
    <p:sldId id="390" r:id="rId54"/>
    <p:sldId id="413" r:id="rId55"/>
    <p:sldId id="391" r:id="rId56"/>
    <p:sldId id="400" r:id="rId57"/>
    <p:sldId id="401" r:id="rId58"/>
    <p:sldId id="393" r:id="rId59"/>
    <p:sldId id="394" r:id="rId60"/>
    <p:sldId id="408" r:id="rId61"/>
    <p:sldId id="410" r:id="rId62"/>
    <p:sldId id="411" r:id="rId63"/>
    <p:sldId id="395" r:id="rId64"/>
    <p:sldId id="412" r:id="rId65"/>
    <p:sldId id="409" r:id="rId66"/>
    <p:sldId id="396" r:id="rId67"/>
    <p:sldId id="397" r:id="rId68"/>
    <p:sldId id="398" r:id="rId69"/>
    <p:sldId id="399" r:id="rId70"/>
    <p:sldId id="304" r:id="rId71"/>
    <p:sldId id="354" r:id="rId72"/>
    <p:sldId id="406" r:id="rId73"/>
    <p:sldId id="407" r:id="rId74"/>
    <p:sldId id="259" r:id="rId7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94353" autoAdjust="0"/>
  </p:normalViewPr>
  <p:slideViewPr>
    <p:cSldViewPr>
      <p:cViewPr varScale="1">
        <p:scale>
          <a:sx n="69" d="100"/>
          <a:sy n="69" d="100"/>
        </p:scale>
        <p:origin x="13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8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BCD3F-1792-4D44-B10A-73D9A1376733}" type="datetimeFigureOut">
              <a:rPr lang="zh-TW" altLang="en-US" smtClean="0"/>
              <a:pPr/>
              <a:t>2016/8/1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7837C-5CB9-4263-BFE0-0202EAC2832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453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5E1BC-3C16-4CEA-B209-44F5B949233A}" type="datetimeFigureOut">
              <a:rPr lang="en-US" smtClean="0"/>
              <a:pPr/>
              <a:t>8/1/2016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6E588-3703-44A5-923F-73FAC16C23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1126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2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1pPr>
            <a:lvl2pPr marL="727645" indent="-279864" defTabSz="9142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2pPr>
            <a:lvl3pPr marL="1119454" indent="-223891" defTabSz="9142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3pPr>
            <a:lvl4pPr marL="1567236" indent="-223891" defTabSz="9142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4pPr>
            <a:lvl5pPr marL="2015018" indent="-223891" defTabSz="9142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5pPr>
            <a:lvl6pPr marL="2462799" indent="-223891" defTabSz="9142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6pPr>
            <a:lvl7pPr marL="2910581" indent="-223891" defTabSz="9142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7pPr>
            <a:lvl8pPr marL="3358363" indent="-223891" defTabSz="9142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8pPr>
            <a:lvl9pPr marL="3806144" indent="-223891" defTabSz="9142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616F435-7843-44DC-9E42-A6566F89A793}" type="slidenum">
              <a:rPr lang="en-US" altLang="zh-TW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4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Vantage Report (VRPT)</a:t>
            </a:r>
            <a:r>
              <a:rPr lang="zh-TW" altLang="en-US" dirty="0" smtClean="0"/>
              <a:t>是一個快速，方便的收集和分析分佈式網絡報告系統，提供</a:t>
            </a:r>
            <a:r>
              <a:rPr lang="en-US" altLang="zh-TW" dirty="0" smtClean="0"/>
              <a:t>IT</a:t>
            </a:r>
            <a:r>
              <a:rPr lang="zh-TW" altLang="en-US" dirty="0" smtClean="0"/>
              <a:t>管理員監控多個</a:t>
            </a:r>
            <a:r>
              <a:rPr lang="en-US" altLang="zh-TW" dirty="0" err="1" smtClean="0"/>
              <a:t>ZyWALL</a:t>
            </a:r>
            <a:r>
              <a:rPr lang="zh-TW" altLang="en-US" dirty="0" smtClean="0"/>
              <a:t>的設備的一個簡單的方法。</a:t>
            </a:r>
            <a:r>
              <a:rPr lang="en-US" altLang="zh-TW" dirty="0" smtClean="0"/>
              <a:t>IT</a:t>
            </a:r>
            <a:r>
              <a:rPr lang="zh-TW" altLang="en-US" dirty="0" smtClean="0"/>
              <a:t>管​​理員可以輕鬆地監 控：</a:t>
            </a:r>
            <a:r>
              <a:rPr lang="en-US" altLang="zh-TW" dirty="0" smtClean="0"/>
              <a:t>UTM</a:t>
            </a:r>
            <a:r>
              <a:rPr lang="zh-TW" altLang="en-US" dirty="0" smtClean="0"/>
              <a:t>（</a:t>
            </a:r>
            <a:r>
              <a:rPr lang="en-US" altLang="zh-TW" dirty="0" smtClean="0"/>
              <a:t>AV / AS / IDP</a:t>
            </a:r>
            <a:r>
              <a:rPr lang="zh-TW" altLang="en-US" dirty="0" smtClean="0"/>
              <a:t>），</a:t>
            </a:r>
            <a:r>
              <a:rPr lang="en-US" altLang="zh-TW" dirty="0" err="1" smtClean="0"/>
              <a:t>DoS</a:t>
            </a:r>
            <a:r>
              <a:rPr lang="en-US" altLang="zh-TW" dirty="0" smtClean="0"/>
              <a:t> / DDoS</a:t>
            </a:r>
            <a:r>
              <a:rPr lang="zh-TW" altLang="en-US" dirty="0" smtClean="0"/>
              <a:t>攻擊，頻寬的使用和服務的使用，以提高網絡安全性的控制。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6E588-3703-44A5-923F-73FAC16C239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86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 userDrawn="1"/>
        </p:nvSpPr>
        <p:spPr bwMode="auto">
          <a:xfrm>
            <a:off x="-1241425" y="2116138"/>
            <a:ext cx="1190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Arial Bold 40</a:t>
            </a: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-1239838" y="4149725"/>
            <a:ext cx="12398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Arial Bold 20 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2204864"/>
            <a:ext cx="6841604" cy="763588"/>
          </a:xfrm>
        </p:spPr>
        <p:txBody>
          <a:bodyPr/>
          <a:lstStyle>
            <a:lvl1pPr>
              <a:defRPr sz="4000" smtClean="0"/>
            </a:lvl1pPr>
          </a:lstStyle>
          <a:p>
            <a:pPr lvl="0"/>
            <a:r>
              <a:rPr lang="en-US" altLang="zh-TW" noProof="0" dirty="0" smtClean="0"/>
              <a:t>Click to edit Master title</a:t>
            </a:r>
            <a:endParaRPr lang="zh-TW" altLang="en-US" noProof="0" dirty="0" smtClean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46820" y="4229595"/>
            <a:ext cx="6841604" cy="1863701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2000" baseline="0" smtClean="0">
                <a:latin typeface="Arial Bold" pitchFamily="34" charset="0"/>
                <a:cs typeface="Arial Bold" pitchFamily="34" charset="0"/>
              </a:defRPr>
            </a:lvl1pPr>
          </a:lstStyle>
          <a:p>
            <a:pPr lvl="0"/>
            <a:r>
              <a:rPr lang="en-US" altLang="zh-TW" noProof="0" dirty="0" smtClean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6254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46325" y="-26988"/>
            <a:ext cx="6797675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7544" y="881063"/>
            <a:ext cx="8208912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type master text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004048" y="6565900"/>
            <a:ext cx="38161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Copyright  </a:t>
            </a:r>
            <a:r>
              <a:rPr lang="en-US" altLang="zh-TW" sz="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© 2</a:t>
            </a:r>
            <a:r>
              <a:rPr lang="en-US" altLang="zh-TW" sz="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015 ZyXEL Communications Corporation.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7106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46325" y="-26988"/>
            <a:ext cx="6797675" cy="7620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143000"/>
            <a:ext cx="3657600" cy="4724400"/>
          </a:xfrm>
        </p:spPr>
        <p:txBody>
          <a:bodyPr/>
          <a:lstStyle>
            <a:lvl1pPr>
              <a:defRPr sz="2600" baseline="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657600" cy="472440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5004048" y="6565900"/>
            <a:ext cx="38161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Copyright  </a:t>
            </a:r>
            <a:r>
              <a:rPr lang="en-US" altLang="zh-TW" sz="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© 2</a:t>
            </a:r>
            <a:r>
              <a:rPr lang="en-US" altLang="zh-TW" sz="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015 ZyXEL Communications Corporation.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556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 anchor="b"/>
          <a:lstStyle>
            <a:lvl1pPr marL="0" indent="0">
              <a:buNone/>
              <a:defRPr sz="2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58851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 anchor="b"/>
          <a:lstStyle>
            <a:lvl1pPr marL="0" indent="0">
              <a:buNone/>
              <a:defRPr sz="2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58851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346325" y="-27384"/>
            <a:ext cx="6797675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5004048" y="6565900"/>
            <a:ext cx="38161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Copyright  </a:t>
            </a:r>
            <a:r>
              <a:rPr lang="en-US" altLang="zh-TW" sz="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© 2</a:t>
            </a:r>
            <a:r>
              <a:rPr lang="en-US" altLang="zh-TW" sz="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015 ZyXEL Communications Corporation.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59069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670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5004048" y="6565900"/>
            <a:ext cx="38161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Copyright  </a:t>
            </a:r>
            <a:r>
              <a:rPr lang="en-US" altLang="zh-TW" sz="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© 2</a:t>
            </a:r>
            <a:r>
              <a:rPr lang="en-US" altLang="zh-TW" sz="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015 ZyXEL Communications Corporation.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41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2288" y="500972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2190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7646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5004048" y="6565900"/>
            <a:ext cx="38161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Copyright  </a:t>
            </a:r>
            <a:r>
              <a:rPr lang="en-US" altLang="zh-TW" sz="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© 2</a:t>
            </a:r>
            <a:r>
              <a:rPr lang="en-US" altLang="zh-TW" sz="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015 ZyXEL Communications Corporation.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39828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46325" y="-26988"/>
            <a:ext cx="6797675" cy="7620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813" y="881063"/>
            <a:ext cx="7467600" cy="57594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5004048" y="6565900"/>
            <a:ext cx="38161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Copyright  </a:t>
            </a:r>
            <a:r>
              <a:rPr lang="en-US" altLang="zh-TW" sz="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© 2</a:t>
            </a:r>
            <a:r>
              <a:rPr lang="en-US" altLang="zh-TW" sz="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015 ZyXEL Communications Corporation.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9762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304800"/>
            <a:ext cx="1981200" cy="55626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791200" cy="55626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5004048" y="6565900"/>
            <a:ext cx="38161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sz="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Copyright  </a:t>
            </a:r>
            <a:r>
              <a:rPr lang="en-US" altLang="zh-TW" sz="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© 2</a:t>
            </a:r>
            <a:r>
              <a:rPr lang="en-US" altLang="zh-TW" sz="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</a:rPr>
              <a:t>015 ZyXEL Communications Corporation.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82160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84E421-6F27-4502-85B9-5B28FF044341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304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46325" y="-26988"/>
            <a:ext cx="6797675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-1190625" y="188913"/>
            <a:ext cx="1190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dirty="0" smtClean="0">
                <a:latin typeface="Arial" pitchFamily="34" charset="0"/>
                <a:cs typeface="Arial" pitchFamily="34" charset="0"/>
              </a:rPr>
              <a:t>Arial Bold 32</a:t>
            </a: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-1260475" y="981075"/>
            <a:ext cx="1250950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dirty="0" smtClean="0">
                <a:latin typeface="Arial" pitchFamily="34" charset="0"/>
                <a:cs typeface="Arial" pitchFamily="34" charset="0"/>
              </a:rPr>
              <a:t>Arial Bold 26 </a:t>
            </a:r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-828675" y="1433513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dirty="0" smtClean="0">
                <a:latin typeface="Arial" pitchFamily="34" charset="0"/>
                <a:cs typeface="Arial" pitchFamily="34" charset="0"/>
              </a:rPr>
              <a:t>Arial 22 </a:t>
            </a:r>
          </a:p>
        </p:txBody>
      </p:sp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-828675" y="1882775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dirty="0" smtClean="0">
                <a:latin typeface="Arial" pitchFamily="34" charset="0"/>
                <a:cs typeface="Arial" pitchFamily="34" charset="0"/>
              </a:rPr>
              <a:t>Arial 20 </a:t>
            </a:r>
          </a:p>
        </p:txBody>
      </p:sp>
      <p:sp>
        <p:nvSpPr>
          <p:cNvPr id="13" name="Text Box 5"/>
          <p:cNvSpPr txBox="1">
            <a:spLocks noChangeArrowheads="1"/>
          </p:cNvSpPr>
          <p:nvPr userDrawn="1"/>
        </p:nvSpPr>
        <p:spPr bwMode="auto">
          <a:xfrm>
            <a:off x="-828675" y="2332038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dirty="0" smtClean="0">
                <a:latin typeface="Arial" pitchFamily="34" charset="0"/>
                <a:cs typeface="Arial" pitchFamily="34" charset="0"/>
              </a:rPr>
              <a:t>Arial 18 </a:t>
            </a:r>
          </a:p>
        </p:txBody>
      </p:sp>
      <p:sp>
        <p:nvSpPr>
          <p:cNvPr id="14" name="Text Box 5"/>
          <p:cNvSpPr txBox="1">
            <a:spLocks noChangeArrowheads="1"/>
          </p:cNvSpPr>
          <p:nvPr userDrawn="1"/>
        </p:nvSpPr>
        <p:spPr bwMode="auto">
          <a:xfrm>
            <a:off x="-828675" y="2781300"/>
            <a:ext cx="93662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1400" dirty="0" smtClean="0">
                <a:latin typeface="Arial" pitchFamily="34" charset="0"/>
                <a:cs typeface="Arial" pitchFamily="34" charset="0"/>
              </a:rPr>
              <a:t>Arial 16 </a:t>
            </a: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881063"/>
            <a:ext cx="8208912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type master text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188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 Bold" pitchFamily="34" charset="0"/>
          <a:ea typeface="Arial Unicode MS" pitchFamily="34" charset="-120"/>
          <a:cs typeface="Arial Bold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3B91"/>
        </a:buClr>
        <a:buFont typeface="Calibri" pitchFamily="34" charset="0"/>
        <a:buChar char="▪"/>
        <a:defRPr sz="2600" kern="1200">
          <a:solidFill>
            <a:schemeClr val="tx1"/>
          </a:solidFill>
          <a:latin typeface="Arial Bold" pitchFamily="34" charset="0"/>
          <a:ea typeface="+mn-ea"/>
          <a:cs typeface="Arial Bold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A1931"/>
        </a:buClr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50000"/>
        <a:buFont typeface="Wingdings" pitchFamily="2" charset="2"/>
        <a:buChar char="u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3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4221088"/>
            <a:ext cx="7391400" cy="18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12032" y="2213248"/>
            <a:ext cx="7391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mtClean="0">
                <a:solidFill>
                  <a:schemeClr val="tx1"/>
                </a:solidFill>
                <a:latin typeface="Arial Bold" pitchFamily="34" charset="0"/>
                <a:ea typeface="Arial Unicode MS" pitchFamily="34" charset="-120"/>
                <a:cs typeface="Arial Bold" pitchFamily="34" charset="0"/>
              </a:defRPr>
            </a:lvl1pPr>
          </a:lstStyle>
          <a:p>
            <a:r>
              <a:rPr lang="zh-TW" altLang="en-US" dirty="0" smtClean="0"/>
              <a:t>彰化教網 </a:t>
            </a:r>
            <a:r>
              <a:rPr lang="en-US" altLang="zh-TW" dirty="0" smtClean="0"/>
              <a:t>USG </a:t>
            </a:r>
            <a:r>
              <a:rPr lang="zh-TW" altLang="en-US" dirty="0" smtClean="0"/>
              <a:t>教育訓練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基本操作</a:t>
            </a:r>
            <a:r>
              <a:rPr lang="zh-TW" altLang="en-US" dirty="0" smtClean="0"/>
              <a:t>設定 </a:t>
            </a:r>
            <a:r>
              <a:rPr lang="en-US" altLang="zh-TW" dirty="0" smtClean="0"/>
              <a:t>– Port </a:t>
            </a:r>
            <a:r>
              <a:rPr lang="zh-TW" altLang="en-US" dirty="0" smtClean="0"/>
              <a:t>角色與 </a:t>
            </a:r>
            <a:r>
              <a:rPr lang="en-US" altLang="zh-TW" dirty="0" smtClean="0"/>
              <a:t>Zone</a:t>
            </a:r>
            <a:endParaRPr lang="zh-TW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644821"/>
            <a:ext cx="1589360" cy="1064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V="1">
            <a:off x="4577184" y="2924944"/>
            <a:ext cx="1146944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 flipV="1">
            <a:off x="3710496" y="2420888"/>
            <a:ext cx="0" cy="1080120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 flipV="1">
            <a:off x="1763688" y="2924944"/>
            <a:ext cx="1080120" cy="6480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圓角矩形 11"/>
          <p:cNvSpPr/>
          <p:nvPr/>
        </p:nvSpPr>
        <p:spPr>
          <a:xfrm>
            <a:off x="611560" y="1757185"/>
            <a:ext cx="1872208" cy="10081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美國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2771800" y="1340768"/>
            <a:ext cx="1872208" cy="100811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中國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5004048" y="1737982"/>
            <a:ext cx="1872208" cy="10081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東南亞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2771800" y="5301208"/>
            <a:ext cx="1872208" cy="1008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>
            <a:stCxn id="5123" idx="2"/>
            <a:endCxn id="17" idx="0"/>
          </p:cNvCxnSpPr>
          <p:nvPr/>
        </p:nvCxnSpPr>
        <p:spPr>
          <a:xfrm flipH="1">
            <a:off x="3707904" y="4709513"/>
            <a:ext cx="2592" cy="591695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1403648" y="429309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Security Policy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419872" y="562059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/>
              <a:t>本國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5076056" y="4077072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框框代表區域（</a:t>
            </a:r>
            <a:r>
              <a:rPr lang="en-US" altLang="zh-TW" dirty="0" smtClean="0"/>
              <a:t>zone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與每個區域介接的匝道口就是 </a:t>
            </a:r>
            <a:r>
              <a:rPr lang="en-US" altLang="zh-TW" dirty="0" smtClean="0"/>
              <a:t>Port</a:t>
            </a:r>
            <a:r>
              <a:rPr lang="zh-TW" altLang="en-US" dirty="0" smtClean="0"/>
              <a:t> 而 </a:t>
            </a:r>
            <a:r>
              <a:rPr lang="en-US" altLang="zh-TW" dirty="0" smtClean="0"/>
              <a:t>security policy </a:t>
            </a:r>
            <a:r>
              <a:rPr lang="zh-TW" altLang="en-US" dirty="0" smtClean="0"/>
              <a:t>（海關）就是通往各個區域之間的檢查站，區域之間的通行與否就是依據 </a:t>
            </a:r>
            <a:r>
              <a:rPr lang="en-US" altLang="zh-TW" dirty="0" smtClean="0"/>
              <a:t>Security Policy</a:t>
            </a:r>
          </a:p>
        </p:txBody>
      </p:sp>
    </p:spTree>
    <p:extLst>
      <p:ext uri="{BB962C8B-B14F-4D97-AF65-F5344CB8AC3E}">
        <p14:creationId xmlns:p14="http://schemas.microsoft.com/office/powerpoint/2010/main" val="18985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46325" y="188640"/>
            <a:ext cx="6797675" cy="762001"/>
          </a:xfrm>
        </p:spPr>
        <p:txBody>
          <a:bodyPr/>
          <a:lstStyle/>
          <a:p>
            <a:r>
              <a:rPr lang="zh-TW" altLang="en-US" dirty="0"/>
              <a:t>基本操作</a:t>
            </a:r>
            <a:r>
              <a:rPr lang="zh-TW" altLang="en-US" dirty="0" smtClean="0"/>
              <a:t>設定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安全性策略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3" y="1484784"/>
            <a:ext cx="8892480" cy="492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46325" y="188640"/>
            <a:ext cx="6797675" cy="762001"/>
          </a:xfrm>
        </p:spPr>
        <p:txBody>
          <a:bodyPr/>
          <a:lstStyle/>
          <a:p>
            <a:r>
              <a:rPr lang="zh-TW" altLang="en-US" dirty="0"/>
              <a:t>基本操作</a:t>
            </a:r>
            <a:r>
              <a:rPr lang="zh-TW" altLang="en-US" dirty="0" smtClean="0"/>
              <a:t>設定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安全性策略（</a:t>
            </a:r>
            <a:r>
              <a:rPr lang="en-US" altLang="zh-TW" dirty="0" smtClean="0"/>
              <a:t>cont.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50641"/>
            <a:ext cx="828092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46325" y="188640"/>
            <a:ext cx="6797675" cy="762001"/>
          </a:xfrm>
        </p:spPr>
        <p:txBody>
          <a:bodyPr/>
          <a:lstStyle/>
          <a:p>
            <a:r>
              <a:rPr lang="zh-TW" altLang="en-US" dirty="0"/>
              <a:t>基本操作</a:t>
            </a:r>
            <a:r>
              <a:rPr lang="zh-TW" altLang="en-US" dirty="0" smtClean="0"/>
              <a:t>設定 </a:t>
            </a:r>
            <a:r>
              <a:rPr lang="en-US" altLang="zh-TW" dirty="0" smtClean="0"/>
              <a:t>– NAT</a:t>
            </a:r>
            <a:endParaRPr lang="zh-TW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44070"/>
            <a:ext cx="7181081" cy="563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8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46325" y="188640"/>
            <a:ext cx="6797675" cy="762001"/>
          </a:xfrm>
        </p:spPr>
        <p:txBody>
          <a:bodyPr/>
          <a:lstStyle/>
          <a:p>
            <a:r>
              <a:rPr lang="zh-TW" altLang="en-US" dirty="0"/>
              <a:t>基本操作</a:t>
            </a:r>
            <a:r>
              <a:rPr lang="zh-TW" altLang="en-US" dirty="0" smtClean="0"/>
              <a:t>設定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策略路</a:t>
            </a:r>
            <a:r>
              <a:rPr lang="zh-TW" altLang="en-US" dirty="0"/>
              <a:t>由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88032" y="1052736"/>
            <a:ext cx="8244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 smtClean="0"/>
              <a:t>Routing </a:t>
            </a:r>
            <a:r>
              <a:rPr lang="zh-TW" altLang="en-US" dirty="0" smtClean="0"/>
              <a:t>調整</a:t>
            </a:r>
            <a:endParaRPr lang="en-US" altLang="zh-TW" dirty="0" smtClean="0"/>
          </a:p>
          <a:p>
            <a:pPr marL="342900" indent="-342900">
              <a:buAutoNum type="arabicPeriod"/>
            </a:pPr>
            <a:r>
              <a:rPr lang="zh-TW" altLang="en-US" dirty="0" smtClean="0"/>
              <a:t>流量線路分流</a:t>
            </a:r>
            <a:endParaRPr lang="en-US" altLang="zh-TW" dirty="0" smtClean="0"/>
          </a:p>
          <a:p>
            <a:pPr marL="342900" indent="-342900">
              <a:buAutoNum type="arabicPeriod"/>
            </a:pPr>
            <a:r>
              <a:rPr lang="en-US" altLang="zh-TW" dirty="0" smtClean="0"/>
              <a:t>Destination NAT</a:t>
            </a:r>
            <a:r>
              <a:rPr lang="zh-TW" altLang="en-US" dirty="0" smtClean="0"/>
              <a:t> 設定</a:t>
            </a:r>
            <a:endParaRPr lang="en-US" altLang="zh-TW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828"/>
            <a:ext cx="9144000" cy="461252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91680" y="4437112"/>
            <a:ext cx="7452320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46325" y="188640"/>
            <a:ext cx="6797675" cy="762001"/>
          </a:xfrm>
        </p:spPr>
        <p:txBody>
          <a:bodyPr/>
          <a:lstStyle/>
          <a:p>
            <a:r>
              <a:rPr lang="zh-TW" altLang="en-US" dirty="0"/>
              <a:t>基本操作</a:t>
            </a:r>
            <a:r>
              <a:rPr lang="zh-TW" altLang="en-US" dirty="0" smtClean="0"/>
              <a:t>設定 </a:t>
            </a:r>
            <a:r>
              <a:rPr lang="en-US" altLang="zh-TW" dirty="0" smtClean="0"/>
              <a:t>–</a:t>
            </a:r>
            <a:r>
              <a:rPr lang="zh-TW" altLang="en-US" dirty="0"/>
              <a:t>策略路由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796999" y="836712"/>
            <a:ext cx="730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如果要做線路備援 </a:t>
            </a:r>
            <a:r>
              <a:rPr lang="en-US" altLang="zh-TW" dirty="0" smtClean="0"/>
              <a:t>Next Hop </a:t>
            </a:r>
            <a:r>
              <a:rPr lang="zh-TW" altLang="en-US" dirty="0" smtClean="0"/>
              <a:t>類型建議設定為 </a:t>
            </a:r>
            <a:r>
              <a:rPr lang="en-US" altLang="zh-TW" dirty="0" smtClean="0"/>
              <a:t>Interface</a:t>
            </a:r>
            <a:r>
              <a:rPr lang="zh-TW" altLang="en-US" dirty="0" smtClean="0"/>
              <a:t> 或 </a:t>
            </a:r>
            <a:r>
              <a:rPr lang="en-US" altLang="zh-TW" dirty="0" smtClean="0"/>
              <a:t>Trunk 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06044"/>
            <a:ext cx="8208912" cy="53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46325" y="188640"/>
            <a:ext cx="6797675" cy="762001"/>
          </a:xfrm>
        </p:spPr>
        <p:txBody>
          <a:bodyPr/>
          <a:lstStyle/>
          <a:p>
            <a:r>
              <a:rPr lang="zh-TW" altLang="en-US" dirty="0"/>
              <a:t>基本操作</a:t>
            </a:r>
            <a:r>
              <a:rPr lang="zh-TW" altLang="en-US" dirty="0" smtClean="0"/>
              <a:t>設定 </a:t>
            </a:r>
            <a:r>
              <a:rPr lang="en-US" altLang="zh-TW" dirty="0" smtClean="0"/>
              <a:t>– Policy Route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95536" y="68138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使用 </a:t>
            </a:r>
            <a:r>
              <a:rPr lang="en-US" altLang="zh-TW" b="1" dirty="0" smtClean="0"/>
              <a:t>2</a:t>
            </a:r>
            <a:r>
              <a:rPr lang="zh-TW" altLang="en-US" b="1" dirty="0" smtClean="0"/>
              <a:t> </a:t>
            </a:r>
            <a:r>
              <a:rPr lang="zh-TW" altLang="en-US" b="1" dirty="0"/>
              <a:t>種</a:t>
            </a:r>
            <a:r>
              <a:rPr lang="zh-TW" altLang="en-US" b="1" dirty="0" smtClean="0"/>
              <a:t>方式來檢查線路是否異常 </a:t>
            </a:r>
            <a:r>
              <a:rPr lang="en-US" altLang="zh-TW" b="1" dirty="0" smtClean="0"/>
              <a:t>– </a:t>
            </a:r>
          </a:p>
          <a:p>
            <a:r>
              <a:rPr lang="en-US" altLang="zh-TW" b="1" dirty="0" smtClean="0"/>
              <a:t>Interface up/down  - </a:t>
            </a:r>
          </a:p>
          <a:p>
            <a:r>
              <a:rPr lang="zh-TW" altLang="en-US" b="1" dirty="0" smtClean="0"/>
              <a:t>檢查指定 </a:t>
            </a:r>
            <a:r>
              <a:rPr lang="en-US" altLang="zh-TW" b="1" dirty="0" smtClean="0"/>
              <a:t>IP Address  </a:t>
            </a:r>
            <a:endParaRPr lang="zh-TW" altLang="en-US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352928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46325" y="188640"/>
            <a:ext cx="6797675" cy="762001"/>
          </a:xfrm>
        </p:spPr>
        <p:txBody>
          <a:bodyPr/>
          <a:lstStyle/>
          <a:p>
            <a:r>
              <a:rPr lang="zh-TW" altLang="en-US" dirty="0"/>
              <a:t>基本操作</a:t>
            </a:r>
            <a:r>
              <a:rPr lang="zh-TW" altLang="en-US" dirty="0" smtClean="0"/>
              <a:t>設定 </a:t>
            </a:r>
            <a:r>
              <a:rPr lang="en-US" altLang="zh-TW" dirty="0" smtClean="0"/>
              <a:t>– Policy Route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95536" y="68138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使用 </a:t>
            </a:r>
            <a:r>
              <a:rPr lang="en-US" altLang="zh-TW" b="1" dirty="0" smtClean="0"/>
              <a:t>2</a:t>
            </a:r>
            <a:r>
              <a:rPr lang="zh-TW" altLang="en-US" b="1" dirty="0" smtClean="0"/>
              <a:t> </a:t>
            </a:r>
            <a:r>
              <a:rPr lang="zh-TW" altLang="en-US" b="1" dirty="0"/>
              <a:t>種</a:t>
            </a:r>
            <a:r>
              <a:rPr lang="zh-TW" altLang="en-US" b="1" dirty="0" smtClean="0"/>
              <a:t>方式來檢查線路是否異常 </a:t>
            </a:r>
            <a:r>
              <a:rPr lang="en-US" altLang="zh-TW" b="1" dirty="0" smtClean="0"/>
              <a:t>– </a:t>
            </a:r>
          </a:p>
          <a:p>
            <a:r>
              <a:rPr lang="en-US" altLang="zh-TW" b="1" dirty="0" smtClean="0"/>
              <a:t>Interface up/down  - </a:t>
            </a:r>
          </a:p>
          <a:p>
            <a:r>
              <a:rPr lang="zh-TW" altLang="en-US" b="1" dirty="0" smtClean="0"/>
              <a:t>檢查指定 </a:t>
            </a:r>
            <a:r>
              <a:rPr lang="en-US" altLang="zh-TW" b="1" dirty="0" smtClean="0"/>
              <a:t>IP Address  </a:t>
            </a:r>
            <a:endParaRPr lang="zh-TW" alt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136904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基本操作設定 （</a:t>
            </a:r>
            <a:r>
              <a:rPr lang="en-US" altLang="zh-TW" b="1" dirty="0"/>
              <a:t>cont.</a:t>
            </a:r>
            <a:r>
              <a:rPr lang="zh-TW" altLang="en-US" b="1" dirty="0" smtClean="0"/>
              <a:t>）</a:t>
            </a:r>
            <a:endParaRPr lang="en-US" dirty="0"/>
          </a:p>
        </p:txBody>
      </p:sp>
      <p:pic>
        <p:nvPicPr>
          <p:cNvPr id="4" name="Picture 46" descr="sec_zywall_usg_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9631" y="2161544"/>
            <a:ext cx="1418179" cy="7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Z:\logo\application_icons\icon_new\GIF\eth_xgs1910-4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40" y="3277920"/>
            <a:ext cx="2211008" cy="134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device_deskt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1186" y="4818231"/>
            <a:ext cx="1224136" cy="11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 flipH="1" flipV="1">
            <a:off x="2094532" y="2718212"/>
            <a:ext cx="1814277" cy="9136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3"/>
          </p:cNvCxnSpPr>
          <p:nvPr/>
        </p:nvCxnSpPr>
        <p:spPr>
          <a:xfrm flipV="1">
            <a:off x="5664848" y="3945882"/>
            <a:ext cx="649912" cy="641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" idx="2"/>
            <a:endCxn id="5" idx="0"/>
          </p:cNvCxnSpPr>
          <p:nvPr/>
        </p:nvCxnSpPr>
        <p:spPr>
          <a:xfrm>
            <a:off x="4558721" y="2865632"/>
            <a:ext cx="623" cy="4122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97990" y="4417938"/>
            <a:ext cx="1745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L3 Switch 192.168.0.254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61186" y="6132784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192.168.1.33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786411" y="4813451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192.168.2.34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299491" y="5225242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電腦 </a:t>
            </a:r>
            <a:r>
              <a:rPr lang="en-US" altLang="zh-TW" dirty="0" smtClean="0"/>
              <a:t>A</a:t>
            </a:r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858962" y="980728"/>
            <a:ext cx="4505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/>
              <a:t>L3 Switch </a:t>
            </a:r>
            <a:r>
              <a:rPr lang="zh-TW" altLang="en-US" sz="2400" b="1" dirty="0" smtClean="0"/>
              <a:t>網路架構</a:t>
            </a:r>
            <a:r>
              <a:rPr lang="en-US" altLang="zh-TW" sz="2400" b="1" dirty="0" smtClean="0"/>
              <a:t>-</a:t>
            </a:r>
            <a:r>
              <a:rPr lang="zh-TW" altLang="en-US" sz="2400" b="1" dirty="0" smtClean="0"/>
              <a:t>靜態路由</a:t>
            </a:r>
            <a:endParaRPr lang="zh-TW" altLang="en-US" sz="2400" b="1" dirty="0"/>
          </a:p>
        </p:txBody>
      </p:sp>
      <p:pic>
        <p:nvPicPr>
          <p:cNvPr id="18" name="Picture 25" descr="device_deskt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248" y="3573016"/>
            <a:ext cx="1224136" cy="11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26"/>
          <p:cNvSpPr txBox="1"/>
          <p:nvPr/>
        </p:nvSpPr>
        <p:spPr>
          <a:xfrm>
            <a:off x="7412129" y="3933056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電腦 </a:t>
            </a:r>
            <a:r>
              <a:rPr lang="en-US" altLang="zh-TW" dirty="0"/>
              <a:t>B</a:t>
            </a:r>
            <a:endParaRPr lang="en-US" dirty="0"/>
          </a:p>
        </p:txBody>
      </p:sp>
      <p:sp>
        <p:nvSpPr>
          <p:cNvPr id="20" name="TextBox 25"/>
          <p:cNvSpPr txBox="1"/>
          <p:nvPr/>
        </p:nvSpPr>
        <p:spPr>
          <a:xfrm>
            <a:off x="683568" y="3229275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192.168.3.34</a:t>
            </a:r>
            <a:endParaRPr lang="en-US" dirty="0"/>
          </a:p>
        </p:txBody>
      </p:sp>
      <p:pic>
        <p:nvPicPr>
          <p:cNvPr id="22" name="Picture 25" descr="device_deskt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405" y="1988840"/>
            <a:ext cx="1224136" cy="11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6"/>
          <p:cNvSpPr txBox="1"/>
          <p:nvPr/>
        </p:nvSpPr>
        <p:spPr>
          <a:xfrm>
            <a:off x="1309286" y="2348880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電腦 </a:t>
            </a:r>
            <a:r>
              <a:rPr lang="en-US" altLang="zh-TW" dirty="0" smtClean="0"/>
              <a:t>C</a:t>
            </a:r>
            <a:endParaRPr lang="en-US" dirty="0"/>
          </a:p>
        </p:txBody>
      </p:sp>
      <p:cxnSp>
        <p:nvCxnSpPr>
          <p:cNvPr id="31" name="Straight Connector 8"/>
          <p:cNvCxnSpPr/>
          <p:nvPr/>
        </p:nvCxnSpPr>
        <p:spPr>
          <a:xfrm flipH="1">
            <a:off x="1732015" y="4092027"/>
            <a:ext cx="1880586" cy="8659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25"/>
          <p:cNvSpPr txBox="1"/>
          <p:nvPr/>
        </p:nvSpPr>
        <p:spPr>
          <a:xfrm>
            <a:off x="4583063" y="1764370"/>
            <a:ext cx="15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192.168.0.253</a:t>
            </a:r>
            <a:endParaRPr lang="en-US" dirty="0"/>
          </a:p>
        </p:txBody>
      </p:sp>
      <p:sp>
        <p:nvSpPr>
          <p:cNvPr id="37" name="矩形 36"/>
          <p:cNvSpPr/>
          <p:nvPr/>
        </p:nvSpPr>
        <p:spPr>
          <a:xfrm>
            <a:off x="3390531" y="5327307"/>
            <a:ext cx="4505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/>
              <a:t>192.168.1, 192.168.2, 192.168.3,</a:t>
            </a:r>
            <a:r>
              <a:rPr lang="zh-TW" altLang="en-US" sz="2400" b="1" dirty="0"/>
              <a:t>網段為</a:t>
            </a:r>
            <a:r>
              <a:rPr lang="en-US" altLang="zh-TW" sz="2400" b="1" dirty="0" smtClean="0"/>
              <a:t>L3</a:t>
            </a:r>
            <a:r>
              <a:rPr lang="zh-TW" altLang="en-US" sz="2400" b="1" dirty="0" smtClean="0"/>
              <a:t>設定內，不在防火牆</a:t>
            </a:r>
            <a:r>
              <a:rPr lang="en-US" altLang="zh-TW" sz="2400" b="1" dirty="0" smtClean="0"/>
              <a:t> </a:t>
            </a:r>
            <a:r>
              <a:rPr lang="zh-TW" altLang="en-US" sz="2400" b="1" dirty="0" smtClean="0"/>
              <a:t>。</a:t>
            </a:r>
            <a:endParaRPr lang="zh-TW" altLang="en-US" sz="2400" b="1" dirty="0"/>
          </a:p>
        </p:txBody>
      </p:sp>
      <p:pic>
        <p:nvPicPr>
          <p:cNvPr id="38" name="圖片 29" descr="icon_nwa1100-n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9156" y="1248797"/>
            <a:ext cx="812352" cy="1313444"/>
          </a:xfrm>
          <a:prstGeom prst="rect">
            <a:avLst/>
          </a:prstGeom>
        </p:spPr>
      </p:pic>
      <p:sp>
        <p:nvSpPr>
          <p:cNvPr id="39" name="TextBox 25"/>
          <p:cNvSpPr txBox="1"/>
          <p:nvPr/>
        </p:nvSpPr>
        <p:spPr>
          <a:xfrm>
            <a:off x="7255644" y="2664919"/>
            <a:ext cx="156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192.168.6.34</a:t>
            </a:r>
            <a:endParaRPr lang="en-US" dirty="0"/>
          </a:p>
        </p:txBody>
      </p:sp>
      <p:cxnSp>
        <p:nvCxnSpPr>
          <p:cNvPr id="40" name="Straight Connector 10"/>
          <p:cNvCxnSpPr/>
          <p:nvPr/>
        </p:nvCxnSpPr>
        <p:spPr>
          <a:xfrm flipV="1">
            <a:off x="5443897" y="2278226"/>
            <a:ext cx="2224447" cy="142167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3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46325" y="188640"/>
            <a:ext cx="6797675" cy="762001"/>
          </a:xfrm>
        </p:spPr>
        <p:txBody>
          <a:bodyPr/>
          <a:lstStyle/>
          <a:p>
            <a:r>
              <a:rPr lang="zh-TW" altLang="en-US" dirty="0" smtClean="0"/>
              <a:t>靜態路由基本設定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95536" y="838453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目的地網段封包會送到下個躍點</a:t>
            </a:r>
            <a:endParaRPr lang="en-US" altLang="zh-TW" b="1" dirty="0" smtClean="0"/>
          </a:p>
          <a:p>
            <a:r>
              <a:rPr lang="zh-TW" altLang="en-US" b="1" dirty="0" smtClean="0"/>
              <a:t>下</a:t>
            </a:r>
            <a:r>
              <a:rPr lang="zh-TW" altLang="en-US" b="1" dirty="0"/>
              <a:t>個躍</a:t>
            </a:r>
            <a:r>
              <a:rPr lang="zh-TW" altLang="en-US" b="1" dirty="0" smtClean="0"/>
              <a:t>點就是</a:t>
            </a:r>
            <a:r>
              <a:rPr lang="en-US" altLang="zh-TW" b="1" dirty="0" smtClean="0"/>
              <a:t>L3 Switch</a:t>
            </a:r>
            <a:endParaRPr lang="zh-TW" altLang="en-US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714"/>
            <a:ext cx="9144000" cy="484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3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735012"/>
            <a:ext cx="8748464" cy="6122987"/>
          </a:xfrm>
        </p:spPr>
        <p:txBody>
          <a:bodyPr/>
          <a:lstStyle/>
          <a:p>
            <a:r>
              <a:rPr lang="zh-TW" altLang="en-US" sz="2400" b="1" dirty="0" smtClean="0">
                <a:latin typeface="+mn-ea"/>
              </a:rPr>
              <a:t>硬體介紹與配置</a:t>
            </a:r>
            <a:endParaRPr lang="en-US" altLang="zh-TW" sz="2400" b="1" dirty="0" smtClean="0">
              <a:latin typeface="+mn-ea"/>
            </a:endParaRPr>
          </a:p>
          <a:p>
            <a:r>
              <a:rPr lang="zh-TW" altLang="en-US" sz="2400" b="1" dirty="0" smtClean="0">
                <a:latin typeface="+mn-ea"/>
              </a:rPr>
              <a:t>管理介面介紹</a:t>
            </a:r>
            <a:endParaRPr lang="en-US" altLang="zh-TW" sz="2400" b="1" dirty="0" smtClean="0">
              <a:latin typeface="+mn-ea"/>
            </a:endParaRPr>
          </a:p>
          <a:p>
            <a:r>
              <a:rPr lang="zh-TW" altLang="en-US" sz="2400" b="1" dirty="0" smtClean="0">
                <a:latin typeface="+mn-ea"/>
              </a:rPr>
              <a:t>基本操作設定</a:t>
            </a:r>
            <a:endParaRPr lang="en-US" altLang="zh-TW" sz="2400" b="1" dirty="0" smtClean="0">
              <a:latin typeface="+mn-ea"/>
            </a:endParaRPr>
          </a:p>
          <a:p>
            <a:r>
              <a:rPr lang="zh-TW" altLang="en-US" sz="2400" b="1" dirty="0"/>
              <a:t>靜態路由基本</a:t>
            </a:r>
            <a:r>
              <a:rPr lang="zh-TW" altLang="en-US" sz="2400" b="1" dirty="0" smtClean="0"/>
              <a:t>設定</a:t>
            </a:r>
            <a:endParaRPr lang="en-US" altLang="zh-TW" sz="2400" b="1" dirty="0" smtClean="0"/>
          </a:p>
          <a:p>
            <a:r>
              <a:rPr lang="en-US" altLang="zh-TW" sz="2400" b="1" dirty="0" smtClean="0">
                <a:latin typeface="+mn-ea"/>
              </a:rPr>
              <a:t>IP-MAC</a:t>
            </a:r>
            <a:r>
              <a:rPr lang="zh-TW" altLang="en-US" sz="2400" b="1" dirty="0" smtClean="0">
                <a:latin typeface="+mn-ea"/>
              </a:rPr>
              <a:t>綁定用法與觀念</a:t>
            </a:r>
          </a:p>
          <a:p>
            <a:r>
              <a:rPr lang="en-US" altLang="zh-TW" sz="2400" b="1" dirty="0" smtClean="0">
                <a:latin typeface="+mn-ea"/>
              </a:rPr>
              <a:t>IP</a:t>
            </a:r>
            <a:r>
              <a:rPr lang="zh-TW" altLang="en-US" sz="2400" b="1" dirty="0" smtClean="0">
                <a:latin typeface="+mn-ea"/>
              </a:rPr>
              <a:t>位址監控</a:t>
            </a:r>
            <a:r>
              <a:rPr lang="en-US" altLang="zh-TW" sz="2400" b="1" dirty="0" smtClean="0">
                <a:latin typeface="+mn-ea"/>
              </a:rPr>
              <a:t>(IP</a:t>
            </a:r>
            <a:r>
              <a:rPr lang="zh-TW" altLang="en-US" sz="2400" b="1" dirty="0" smtClean="0">
                <a:latin typeface="+mn-ea"/>
              </a:rPr>
              <a:t>盤點</a:t>
            </a:r>
            <a:r>
              <a:rPr lang="en-US" altLang="zh-TW" sz="2400" b="1" dirty="0" smtClean="0">
                <a:latin typeface="+mn-ea"/>
              </a:rPr>
              <a:t>)</a:t>
            </a:r>
          </a:p>
          <a:p>
            <a:r>
              <a:rPr lang="en-US" altLang="zh-TW" sz="2400" b="1" dirty="0" smtClean="0">
                <a:latin typeface="+mn-ea"/>
              </a:rPr>
              <a:t>APP Patrol-</a:t>
            </a:r>
            <a:r>
              <a:rPr lang="zh-TW" altLang="en-US" sz="2400" b="1" dirty="0" smtClean="0">
                <a:latin typeface="+mn-ea"/>
              </a:rPr>
              <a:t>應用程式巡查  </a:t>
            </a:r>
            <a:r>
              <a:rPr lang="en-US" altLang="zh-TW" sz="2400" b="1" dirty="0" smtClean="0">
                <a:latin typeface="+mn-ea"/>
              </a:rPr>
              <a:t>Facebook </a:t>
            </a:r>
            <a:r>
              <a:rPr lang="zh-TW" altLang="en-US" sz="2400" b="1" dirty="0" smtClean="0">
                <a:latin typeface="+mn-ea"/>
              </a:rPr>
              <a:t>阻擋  </a:t>
            </a:r>
            <a:endParaRPr lang="en-US" altLang="zh-TW" sz="2400" b="1" dirty="0" smtClean="0">
              <a:latin typeface="+mn-ea"/>
            </a:endParaRPr>
          </a:p>
          <a:p>
            <a:r>
              <a:rPr lang="zh-TW" altLang="en-US" sz="2400" b="1" dirty="0" smtClean="0">
                <a:latin typeface="+mn-ea"/>
              </a:rPr>
              <a:t>網頁</a:t>
            </a:r>
            <a:r>
              <a:rPr lang="zh-TW" altLang="en-US" sz="2400" b="1" dirty="0">
                <a:latin typeface="+mn-ea"/>
              </a:rPr>
              <a:t>內容</a:t>
            </a:r>
            <a:r>
              <a:rPr lang="zh-TW" altLang="en-US" sz="2400" b="1" dirty="0" smtClean="0">
                <a:latin typeface="+mn-ea"/>
              </a:rPr>
              <a:t>過濾</a:t>
            </a:r>
          </a:p>
          <a:p>
            <a:r>
              <a:rPr lang="en-US" altLang="zh-TW" sz="2400" b="1" dirty="0" smtClean="0">
                <a:latin typeface="+mn-ea"/>
              </a:rPr>
              <a:t>SSL-VPN</a:t>
            </a:r>
          </a:p>
          <a:p>
            <a:r>
              <a:rPr lang="en-US" altLang="zh-TW" sz="2400" b="1" dirty="0" smtClean="0">
                <a:latin typeface="+mn-ea"/>
              </a:rPr>
              <a:t>WEB</a:t>
            </a:r>
            <a:r>
              <a:rPr lang="zh-TW" altLang="en-US" sz="2400" b="1" dirty="0" smtClean="0">
                <a:latin typeface="+mn-ea"/>
              </a:rPr>
              <a:t>認證</a:t>
            </a:r>
          </a:p>
          <a:p>
            <a:r>
              <a:rPr lang="zh-TW" altLang="en-US" sz="2400" b="1" dirty="0" smtClean="0">
                <a:latin typeface="+mn-ea"/>
              </a:rPr>
              <a:t>新增使用者帳號</a:t>
            </a:r>
          </a:p>
          <a:p>
            <a:r>
              <a:rPr lang="en-US" altLang="zh-TW" sz="2400" b="1" dirty="0" smtClean="0">
                <a:latin typeface="+mn-ea"/>
              </a:rPr>
              <a:t>Vantage Report (VRPT)</a:t>
            </a:r>
          </a:p>
          <a:p>
            <a:r>
              <a:rPr lang="zh-TW" altLang="en-US" sz="2400" b="1" dirty="0">
                <a:latin typeface="+mn-ea"/>
              </a:rPr>
              <a:t>維護管理功能</a:t>
            </a:r>
          </a:p>
        </p:txBody>
      </p:sp>
    </p:spTree>
    <p:extLst>
      <p:ext uri="{BB962C8B-B14F-4D97-AF65-F5344CB8AC3E}">
        <p14:creationId xmlns:p14="http://schemas.microsoft.com/office/powerpoint/2010/main" val="6539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46325" y="188640"/>
            <a:ext cx="6797675" cy="762001"/>
          </a:xfrm>
        </p:spPr>
        <p:txBody>
          <a:bodyPr/>
          <a:lstStyle/>
          <a:p>
            <a:r>
              <a:rPr lang="zh-TW" altLang="en-US" dirty="0"/>
              <a:t>靜態路由基本設定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288032" y="1052736"/>
            <a:ext cx="8244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/>
              <a:t>在經由靜態路由將來源網段，轉譯為</a:t>
            </a:r>
            <a:r>
              <a:rPr lang="en-US" altLang="zh-TW" dirty="0" smtClean="0"/>
              <a:t>Public</a:t>
            </a:r>
            <a:r>
              <a:rPr lang="zh-TW" altLang="en-US" dirty="0" smtClean="0"/>
              <a:t> </a:t>
            </a:r>
            <a:r>
              <a:rPr lang="en-US" altLang="zh-TW" dirty="0" smtClean="0"/>
              <a:t>IP</a:t>
            </a:r>
            <a:r>
              <a:rPr lang="zh-TW" altLang="en-US" dirty="0" smtClean="0"/>
              <a:t>出去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163"/>
            <a:ext cx="9144000" cy="46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網路安全防護機制 （</a:t>
            </a:r>
            <a:r>
              <a:rPr lang="en-US" altLang="zh-TW" b="1" dirty="0"/>
              <a:t>cont.</a:t>
            </a:r>
            <a:r>
              <a:rPr lang="zh-TW" altLang="en-US" b="1" dirty="0" smtClean="0"/>
              <a:t>）</a:t>
            </a:r>
            <a:endParaRPr 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611560" y="94065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IP/MAC Binding</a:t>
            </a:r>
            <a:endParaRPr lang="zh-TW" altLang="en-US" sz="2000" b="1" dirty="0"/>
          </a:p>
        </p:txBody>
      </p:sp>
      <p:sp>
        <p:nvSpPr>
          <p:cNvPr id="6" name="矩形 5"/>
          <p:cNvSpPr/>
          <p:nvPr/>
        </p:nvSpPr>
        <p:spPr>
          <a:xfrm>
            <a:off x="909638" y="2035969"/>
            <a:ext cx="1757362" cy="4508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DHCP Server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75644"/>
            <a:ext cx="303371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接點 7"/>
          <p:cNvCxnSpPr/>
          <p:nvPr/>
        </p:nvCxnSpPr>
        <p:spPr>
          <a:xfrm flipH="1">
            <a:off x="3851275" y="2486819"/>
            <a:ext cx="831850" cy="1295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4835525" y="2486819"/>
            <a:ext cx="744538" cy="129540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0" name="Picture 7" descr="http://icons.iconarchive.com/icons/jommans/emluator/256/My-Compute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455194"/>
            <a:ext cx="13557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://icons.iconarchive.com/icons/jommans/emluator/256/My-Compute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488531"/>
            <a:ext cx="135413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6"/>
          <p:cNvSpPr txBox="1">
            <a:spLocks noChangeArrowheads="1"/>
          </p:cNvSpPr>
          <p:nvPr/>
        </p:nvSpPr>
        <p:spPr bwMode="auto">
          <a:xfrm>
            <a:off x="2257425" y="4809331"/>
            <a:ext cx="2578100" cy="923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5000"/>
              </a:lnSpc>
              <a:spcBef>
                <a:spcPct val="20000"/>
              </a:spcBef>
              <a:buClr>
                <a:srgbClr val="00357F"/>
              </a:buClr>
              <a:buFont typeface="Wingdings" pitchFamily="2" charset="2"/>
              <a:buChar char="§"/>
              <a:defRPr kumimoji="1" sz="2800" b="1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AA1931"/>
              </a:buClr>
              <a:buSzPct val="5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FF9933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b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IP : 192.168.1.31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b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Mac</a:t>
            </a:r>
            <a:r>
              <a:rPr lang="zh-TW" altLang="en-US" sz="1800" b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800" b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B0:B2:DC:6F:C8:12  </a:t>
            </a:r>
          </a:p>
        </p:txBody>
      </p:sp>
      <p:sp>
        <p:nvSpPr>
          <p:cNvPr id="13" name="文字方塊 17"/>
          <p:cNvSpPr txBox="1">
            <a:spLocks noChangeArrowheads="1"/>
          </p:cNvSpPr>
          <p:nvPr/>
        </p:nvSpPr>
        <p:spPr bwMode="auto">
          <a:xfrm>
            <a:off x="5178425" y="4809331"/>
            <a:ext cx="2562225" cy="923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5000"/>
              </a:lnSpc>
              <a:spcBef>
                <a:spcPct val="20000"/>
              </a:spcBef>
              <a:buClr>
                <a:srgbClr val="00357F"/>
              </a:buClr>
              <a:buFont typeface="Wingdings" pitchFamily="2" charset="2"/>
              <a:buChar char="§"/>
              <a:defRPr kumimoji="1" sz="2800" b="1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AA1931"/>
              </a:buClr>
              <a:buSzPct val="5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FF9933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b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IP : 192.168.1.31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b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Mac</a:t>
            </a:r>
            <a:r>
              <a:rPr lang="zh-TW" altLang="en-US" sz="1800" b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800" b="0">
                <a:solidFill>
                  <a:srgbClr val="000099"/>
                </a:solidFill>
                <a:latin typeface="微軟正黑體" pitchFamily="34" charset="-120"/>
                <a:ea typeface="微軟正黑體" pitchFamily="34" charset="-120"/>
              </a:rPr>
              <a:t>AB:CD:EF:12:34:56  </a:t>
            </a:r>
          </a:p>
        </p:txBody>
      </p:sp>
      <p:sp>
        <p:nvSpPr>
          <p:cNvPr id="14" name="文字方塊 13"/>
          <p:cNvSpPr txBox="1">
            <a:spLocks noChangeArrowheads="1"/>
          </p:cNvSpPr>
          <p:nvPr/>
        </p:nvSpPr>
        <p:spPr bwMode="auto">
          <a:xfrm>
            <a:off x="2205038" y="4214019"/>
            <a:ext cx="923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5000"/>
              </a:lnSpc>
              <a:spcBef>
                <a:spcPct val="20000"/>
              </a:spcBef>
              <a:buClr>
                <a:srgbClr val="00357F"/>
              </a:buClr>
              <a:buFont typeface="Wingdings" pitchFamily="2" charset="2"/>
              <a:buChar char="§"/>
              <a:defRPr kumimoji="1" sz="2800" b="1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AA1931"/>
              </a:buClr>
              <a:buSzPct val="5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FF9933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b="0">
                <a:latin typeface="微軟正黑體" pitchFamily="34" charset="-120"/>
                <a:ea typeface="微軟正黑體" pitchFamily="34" charset="-120"/>
              </a:rPr>
              <a:t>Frank</a:t>
            </a:r>
            <a:endParaRPr lang="zh-TW" altLang="en-US" sz="18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9"/>
          <p:cNvSpPr txBox="1">
            <a:spLocks noChangeArrowheads="1"/>
          </p:cNvSpPr>
          <p:nvPr/>
        </p:nvSpPr>
        <p:spPr bwMode="auto">
          <a:xfrm>
            <a:off x="6678613" y="4225131"/>
            <a:ext cx="92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5000"/>
              </a:lnSpc>
              <a:spcBef>
                <a:spcPct val="20000"/>
              </a:spcBef>
              <a:buClr>
                <a:srgbClr val="00357F"/>
              </a:buClr>
              <a:buFont typeface="Wingdings" pitchFamily="2" charset="2"/>
              <a:buChar char="§"/>
              <a:defRPr kumimoji="1" sz="2800" b="1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AA1931"/>
              </a:buClr>
              <a:buSzPct val="5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FF9933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b="0">
                <a:latin typeface="微軟正黑體" pitchFamily="34" charset="-120"/>
                <a:ea typeface="微軟正黑體" pitchFamily="34" charset="-120"/>
              </a:rPr>
              <a:t>Other</a:t>
            </a:r>
            <a:endParaRPr lang="zh-TW" altLang="en-US" sz="1800" b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2890044"/>
            <a:ext cx="4889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948781"/>
            <a:ext cx="4302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07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IP-MAC</a:t>
            </a:r>
            <a:r>
              <a:rPr lang="zh-TW" altLang="en-US" dirty="0"/>
              <a:t>綁定用法與觀念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 smtClean="0"/>
          </a:p>
          <a:p>
            <a:r>
              <a:rPr lang="en-US" altLang="zh-TW" dirty="0"/>
              <a:t>IP-MAC</a:t>
            </a:r>
            <a:r>
              <a:rPr lang="zh-TW" altLang="zh-TW" dirty="0"/>
              <a:t>綁定功能基礎觀念</a:t>
            </a:r>
          </a:p>
          <a:p>
            <a:r>
              <a:rPr lang="en-US" altLang="zh-TW" b="1" dirty="0"/>
              <a:t>IP-MAC</a:t>
            </a:r>
            <a:r>
              <a:rPr lang="zh-TW" altLang="zh-TW" b="1" dirty="0"/>
              <a:t>綁定必需啟用</a:t>
            </a:r>
            <a:r>
              <a:rPr lang="en-US" altLang="zh-TW" b="1" dirty="0"/>
              <a:t>DHCP Server</a:t>
            </a:r>
            <a:endParaRPr lang="zh-TW" altLang="zh-TW" dirty="0"/>
          </a:p>
          <a:p>
            <a:r>
              <a:rPr lang="en-US" altLang="zh-TW" b="1" dirty="0"/>
              <a:t>DHCP</a:t>
            </a:r>
            <a:r>
              <a:rPr lang="zh-TW" altLang="zh-TW" b="1" dirty="0"/>
              <a:t>發出的</a:t>
            </a:r>
            <a:r>
              <a:rPr lang="en-US" altLang="zh-TW" b="1" dirty="0"/>
              <a:t>IP</a:t>
            </a:r>
            <a:r>
              <a:rPr lang="zh-TW" altLang="zh-TW" b="1" dirty="0"/>
              <a:t>會自動綁定</a:t>
            </a:r>
            <a:r>
              <a:rPr lang="en-US" altLang="zh-TW" b="1" dirty="0" smtClean="0"/>
              <a:t>IP&amp;MAC</a:t>
            </a:r>
          </a:p>
          <a:p>
            <a:r>
              <a:rPr lang="zh-TW" altLang="en-US" b="1" dirty="0"/>
              <a:t>採用固定</a:t>
            </a:r>
            <a:r>
              <a:rPr lang="en-US" altLang="zh-TW" b="1" dirty="0"/>
              <a:t>IP</a:t>
            </a:r>
            <a:r>
              <a:rPr lang="zh-TW" altLang="en-US" b="1" dirty="0"/>
              <a:t>管理，的學校可以這樣做</a:t>
            </a:r>
          </a:p>
          <a:p>
            <a:pPr lvl="1"/>
            <a:r>
              <a:rPr lang="zh-TW" altLang="en-US" b="1" dirty="0" smtClean="0"/>
              <a:t>靜態</a:t>
            </a:r>
            <a:r>
              <a:rPr lang="en-US" altLang="zh-TW" b="1" dirty="0"/>
              <a:t>DHCP</a:t>
            </a:r>
            <a:r>
              <a:rPr lang="zh-TW" altLang="en-US" b="1" dirty="0"/>
              <a:t>表格，用來綁定</a:t>
            </a:r>
            <a:r>
              <a:rPr lang="en-US" altLang="zh-TW" b="1" dirty="0"/>
              <a:t>IP-MAC</a:t>
            </a:r>
            <a:r>
              <a:rPr lang="zh-TW" altLang="en-US" b="1" dirty="0"/>
              <a:t>，即可以達到靜態</a:t>
            </a:r>
            <a:r>
              <a:rPr lang="en-US" altLang="zh-TW" b="1" dirty="0"/>
              <a:t>IP</a:t>
            </a:r>
            <a:r>
              <a:rPr lang="zh-TW" altLang="en-US" b="1" dirty="0"/>
              <a:t>綁</a:t>
            </a:r>
            <a:r>
              <a:rPr lang="zh-TW" altLang="en-US" b="1" dirty="0" smtClean="0"/>
              <a:t>定並</a:t>
            </a:r>
            <a:r>
              <a:rPr lang="zh-TW" altLang="en-US" b="1" dirty="0"/>
              <a:t>控制</a:t>
            </a:r>
            <a:r>
              <a:rPr lang="en-US" altLang="zh-TW" b="1" dirty="0"/>
              <a:t>DHCP</a:t>
            </a:r>
            <a:r>
              <a:rPr lang="zh-TW" altLang="en-US" b="1" dirty="0"/>
              <a:t>取得</a:t>
            </a:r>
            <a:r>
              <a:rPr lang="en-US" altLang="zh-TW" b="1" dirty="0"/>
              <a:t>IP</a:t>
            </a:r>
            <a:r>
              <a:rPr lang="zh-TW" altLang="en-US" b="1" dirty="0"/>
              <a:t>的效果</a:t>
            </a:r>
          </a:p>
        </p:txBody>
      </p:sp>
    </p:spTree>
    <p:extLst>
      <p:ext uri="{BB962C8B-B14F-4D97-AF65-F5344CB8AC3E}">
        <p14:creationId xmlns:p14="http://schemas.microsoft.com/office/powerpoint/2010/main" val="9257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IP-MAC</a:t>
            </a:r>
            <a:r>
              <a:rPr lang="zh-TW" altLang="en-US" dirty="0"/>
              <a:t>綁定用法與觀念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3" y="892119"/>
            <a:ext cx="8208912" cy="575945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啟動</a:t>
            </a:r>
            <a:r>
              <a:rPr lang="en-US" altLang="zh-TW" dirty="0" smtClean="0"/>
              <a:t>IP MAC</a:t>
            </a:r>
            <a:r>
              <a:rPr lang="zh-TW" altLang="en-US" dirty="0" smtClean="0"/>
              <a:t>綁定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" y="1415186"/>
            <a:ext cx="81057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3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IP-MAC</a:t>
            </a:r>
            <a:r>
              <a:rPr lang="zh-TW" altLang="en-US" dirty="0"/>
              <a:t>綁定用法與觀念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3" y="892119"/>
            <a:ext cx="8208912" cy="575945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Dashboard </a:t>
            </a:r>
            <a:r>
              <a:rPr lang="zh-TW" altLang="en-US" dirty="0" smtClean="0"/>
              <a:t> </a:t>
            </a:r>
            <a:r>
              <a:rPr lang="en-US" altLang="zh-TW" dirty="0" smtClean="0"/>
              <a:t>DHCP </a:t>
            </a:r>
            <a:r>
              <a:rPr lang="zh-TW" altLang="en-US" dirty="0" smtClean="0"/>
              <a:t>表格配發狀況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81124"/>
            <a:ext cx="8640959" cy="485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IP-MAC</a:t>
            </a:r>
            <a:r>
              <a:rPr lang="zh-TW" altLang="en-US" dirty="0"/>
              <a:t>綁定用法與觀念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3" y="892119"/>
            <a:ext cx="8208912" cy="575945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 </a:t>
            </a:r>
            <a:r>
              <a:rPr lang="en-US" altLang="zh-TW" dirty="0" smtClean="0"/>
              <a:t>DHCP </a:t>
            </a:r>
            <a:r>
              <a:rPr lang="zh-TW" altLang="en-US" dirty="0" smtClean="0"/>
              <a:t>表格中加入保留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49694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IP-MAC</a:t>
            </a:r>
            <a:r>
              <a:rPr lang="zh-TW" altLang="en-US" dirty="0"/>
              <a:t>綁定用法與觀念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3" y="892119"/>
            <a:ext cx="8208912" cy="575945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保留後自動加入到靜態</a:t>
            </a:r>
            <a:r>
              <a:rPr lang="en-US" altLang="zh-TW" dirty="0" smtClean="0"/>
              <a:t>DHCP</a:t>
            </a:r>
            <a:r>
              <a:rPr lang="zh-TW" altLang="en-US" dirty="0" smtClean="0"/>
              <a:t>綁定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412776"/>
            <a:ext cx="820891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IP-MAC</a:t>
            </a:r>
            <a:r>
              <a:rPr lang="zh-TW" altLang="en-US" dirty="0"/>
              <a:t>綁定用法與觀念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3" y="892119"/>
            <a:ext cx="8208912" cy="575945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 </a:t>
            </a:r>
            <a:r>
              <a:rPr lang="zh-TW" altLang="en-US" dirty="0" smtClean="0"/>
              <a:t> 預設是停用狀態，啟動套用才能生效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0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IP-MAC</a:t>
            </a:r>
            <a:r>
              <a:rPr lang="zh-TW" altLang="en-US" dirty="0"/>
              <a:t>綁定用法與觀念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3" y="892119"/>
            <a:ext cx="8208912" cy="575945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啟動</a:t>
            </a:r>
            <a:r>
              <a:rPr lang="en-US" altLang="zh-TW" dirty="0" smtClean="0"/>
              <a:t>IP/MAC</a:t>
            </a:r>
            <a:r>
              <a:rPr lang="zh-TW" altLang="en-US" dirty="0" smtClean="0"/>
              <a:t>綁定前，加入要排除的網段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" y="1484784"/>
            <a:ext cx="9144000" cy="481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IP-MAC</a:t>
            </a:r>
            <a:r>
              <a:rPr lang="zh-TW" altLang="en-US" dirty="0"/>
              <a:t>綁定用法與觀念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3" y="892119"/>
            <a:ext cx="8208912" cy="575945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 </a:t>
            </a:r>
            <a:r>
              <a:rPr lang="zh-TW" altLang="en-US" dirty="0" smtClean="0"/>
              <a:t> </a:t>
            </a:r>
            <a:r>
              <a:rPr lang="en-US" altLang="zh-TW" dirty="0"/>
              <a:t>IP/MAC</a:t>
            </a:r>
            <a:r>
              <a:rPr lang="zh-TW" altLang="en-US" dirty="0"/>
              <a:t>綁</a:t>
            </a:r>
            <a:r>
              <a:rPr lang="zh-TW" altLang="en-US" dirty="0" smtClean="0"/>
              <a:t>定的監視表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3344"/>
            <a:ext cx="9144000" cy="489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硬體介紹與</a:t>
            </a:r>
            <a:r>
              <a:rPr lang="zh-TW" altLang="en-US" dirty="0" smtClean="0"/>
              <a:t>配置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7348"/>
            <a:ext cx="8343841" cy="197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V="1">
            <a:off x="4711472" y="2585182"/>
            <a:ext cx="0" cy="69980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6156176" y="2585182"/>
            <a:ext cx="0" cy="69980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3563888" y="33569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連接縣網 </a:t>
            </a:r>
            <a:r>
              <a:rPr lang="en-US" altLang="zh-TW" dirty="0" err="1" smtClean="0"/>
              <a:t>TANet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652120" y="32129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學校 </a:t>
            </a:r>
            <a:r>
              <a:rPr lang="en-US" altLang="zh-TW" dirty="0" smtClean="0"/>
              <a:t>Public IP</a:t>
            </a:r>
            <a:endParaRPr lang="zh-TW" altLang="en-US" dirty="0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2915816" y="2585182"/>
            <a:ext cx="0" cy="69980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3275856" y="2585182"/>
            <a:ext cx="0" cy="141988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827584" y="299695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SYS</a:t>
            </a:r>
            <a:r>
              <a:rPr lang="zh-TW" altLang="en-US" dirty="0" smtClean="0"/>
              <a:t> 閃爍 </a:t>
            </a: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ym typeface="Wingdings" panose="05000000000000000000" pitchFamily="2" charset="2"/>
              </a:rPr>
              <a:t>開機中</a:t>
            </a:r>
            <a:r>
              <a:rPr lang="en-US" altLang="zh-TW" dirty="0" smtClean="0">
                <a:sym typeface="Wingdings" panose="05000000000000000000" pitchFamily="2" charset="2"/>
              </a:rPr>
              <a:t/>
            </a:r>
            <a:br>
              <a:rPr lang="en-US" altLang="zh-TW" dirty="0" smtClean="0">
                <a:sym typeface="Wingdings" panose="05000000000000000000" pitchFamily="2" charset="2"/>
              </a:rPr>
            </a:br>
            <a:r>
              <a:rPr lang="en-US" altLang="zh-TW" dirty="0" smtClean="0">
                <a:sym typeface="Wingdings" panose="05000000000000000000" pitchFamily="2" charset="2"/>
              </a:rPr>
              <a:t>SYS</a:t>
            </a:r>
            <a:r>
              <a:rPr lang="zh-TW" altLang="en-US" dirty="0" smtClean="0">
                <a:sym typeface="Wingdings" panose="05000000000000000000" pitchFamily="2" charset="2"/>
              </a:rPr>
              <a:t> </a:t>
            </a:r>
            <a:r>
              <a:rPr lang="zh-TW" altLang="en-US" dirty="0">
                <a:sym typeface="Wingdings" panose="05000000000000000000" pitchFamily="2" charset="2"/>
              </a:rPr>
              <a:t>恆</a:t>
            </a:r>
            <a:r>
              <a:rPr lang="zh-TW" altLang="en-US" dirty="0" smtClean="0">
                <a:sym typeface="Wingdings" panose="05000000000000000000" pitchFamily="2" charset="2"/>
              </a:rPr>
              <a:t>亮綠燈 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 已開機</a:t>
            </a:r>
            <a:endParaRPr lang="en-US" altLang="zh-TW" dirty="0" smtClean="0">
              <a:sym typeface="Wingdings" panose="05000000000000000000" pitchFamily="2" charset="2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979712" y="414908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在已開機狀態下按住直到設備 </a:t>
            </a:r>
            <a:r>
              <a:rPr lang="en-US" altLang="zh-TW" dirty="0" smtClean="0"/>
              <a:t>reboot </a:t>
            </a:r>
            <a:r>
              <a:rPr lang="zh-TW" altLang="en-US" dirty="0" smtClean="0"/>
              <a:t>即可恢復設定為出廠預設值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79512" y="551723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＊</a:t>
            </a:r>
            <a:r>
              <a:rPr lang="en-US" altLang="zh-TW" dirty="0" smtClean="0"/>
              <a:t>ZON</a:t>
            </a:r>
            <a:r>
              <a:rPr lang="zh-TW" altLang="en-US" dirty="0" smtClean="0"/>
              <a:t> </a:t>
            </a:r>
            <a:r>
              <a:rPr lang="en-US" altLang="zh-TW" dirty="0" smtClean="0"/>
              <a:t>Utility </a:t>
            </a:r>
            <a:r>
              <a:rPr lang="zh-TW" altLang="en-US" dirty="0" smtClean="0"/>
              <a:t>亦可用於設備 </a:t>
            </a:r>
            <a:r>
              <a:rPr lang="en-US" altLang="zh-TW" dirty="0" smtClean="0"/>
              <a:t>IP </a:t>
            </a:r>
            <a:r>
              <a:rPr lang="zh-TW" altLang="en-US" dirty="0" smtClean="0"/>
              <a:t>之尋找與確認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＊</a:t>
            </a:r>
            <a:r>
              <a:rPr lang="en-US" altLang="zh-TW" dirty="0" smtClean="0"/>
              <a:t>USB </a:t>
            </a:r>
            <a:r>
              <a:rPr lang="zh-TW" altLang="en-US" dirty="0" smtClean="0"/>
              <a:t>用途 </a:t>
            </a:r>
            <a:r>
              <a:rPr lang="en-US" altLang="zh-TW" dirty="0" smtClean="0"/>
              <a:t>-- </a:t>
            </a:r>
            <a:r>
              <a:rPr lang="zh-TW" altLang="en-US" dirty="0" smtClean="0"/>
              <a:t>數據連線；</a:t>
            </a:r>
            <a:r>
              <a:rPr lang="en-US" altLang="zh-TW" dirty="0" smtClean="0"/>
              <a:t>Log </a:t>
            </a:r>
            <a:r>
              <a:rPr lang="zh-TW" altLang="en-US" dirty="0" smtClean="0"/>
              <a:t>存放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5652120" y="2513174"/>
            <a:ext cx="0" cy="14918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5076056" y="38517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NGN 10.1.1.254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7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IP</a:t>
            </a:r>
            <a:r>
              <a:rPr lang="zh-TW" altLang="en-US" dirty="0"/>
              <a:t>位址監控</a:t>
            </a:r>
            <a:r>
              <a:rPr lang="en-US" altLang="zh-TW" dirty="0"/>
              <a:t>(IP</a:t>
            </a:r>
            <a:r>
              <a:rPr lang="zh-TW" altLang="en-US" dirty="0"/>
              <a:t>盤點</a:t>
            </a:r>
            <a:r>
              <a:rPr lang="en-US" altLang="zh-TW" dirty="0"/>
              <a:t>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/>
              <a:t>IP</a:t>
            </a:r>
            <a:r>
              <a:rPr lang="zh-TW" altLang="en-US" dirty="0"/>
              <a:t>位址監控</a:t>
            </a:r>
            <a:r>
              <a:rPr lang="en-US" altLang="zh-TW" dirty="0" smtClean="0"/>
              <a:t>- </a:t>
            </a:r>
            <a:r>
              <a:rPr lang="en-US" altLang="zh-TW" dirty="0"/>
              <a:t>WAN/LAN interface IP </a:t>
            </a:r>
            <a:r>
              <a:rPr lang="zh-TW" altLang="en-US" dirty="0" smtClean="0"/>
              <a:t>盤點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sz="2800" dirty="0"/>
              <a:t>- </a:t>
            </a:r>
            <a:r>
              <a:rPr lang="zh-TW" altLang="zh-TW" sz="2800" dirty="0"/>
              <a:t>有中文註解的資料都會</a:t>
            </a:r>
            <a:r>
              <a:rPr lang="zh-TW" altLang="zh-TW" sz="2800" dirty="0" smtClean="0"/>
              <a:t>存在</a:t>
            </a:r>
            <a:r>
              <a:rPr lang="zh-TW" altLang="en-US" sz="2800" dirty="0" smtClean="0"/>
              <a:t>設備</a:t>
            </a:r>
            <a:r>
              <a:rPr lang="zh-TW" altLang="zh-TW" sz="2800" dirty="0" smtClean="0"/>
              <a:t>中</a:t>
            </a:r>
            <a:endParaRPr lang="en-US" altLang="zh-TW" sz="2800" dirty="0" smtClean="0"/>
          </a:p>
          <a:p>
            <a:pPr lvl="0"/>
            <a:endParaRPr lang="zh-TW" alt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47" y="1859544"/>
            <a:ext cx="7669598" cy="4319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30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IP</a:t>
            </a:r>
            <a:r>
              <a:rPr lang="zh-TW" altLang="en-US" dirty="0"/>
              <a:t>位址監控</a:t>
            </a:r>
            <a:r>
              <a:rPr lang="en-US" altLang="zh-TW" dirty="0"/>
              <a:t>(IP</a:t>
            </a:r>
            <a:r>
              <a:rPr lang="zh-TW" altLang="en-US" dirty="0"/>
              <a:t>盤點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881063"/>
            <a:ext cx="8208912" cy="5500265"/>
          </a:xfrm>
        </p:spPr>
        <p:txBody>
          <a:bodyPr/>
          <a:lstStyle/>
          <a:p>
            <a:pPr lvl="0"/>
            <a:r>
              <a:rPr lang="zh-TW" altLang="en-US" sz="2800" dirty="0" smtClean="0"/>
              <a:t>重新整理 </a:t>
            </a:r>
            <a:r>
              <a:rPr lang="en-US" altLang="zh-TW" sz="2800" dirty="0" smtClean="0"/>
              <a:t>wan1 Table</a:t>
            </a:r>
            <a:r>
              <a:rPr lang="zh-TW" altLang="zh-TW" sz="2800" dirty="0" smtClean="0"/>
              <a:t>之後</a:t>
            </a:r>
            <a:endParaRPr lang="en-US" altLang="zh-TW" sz="2800" dirty="0"/>
          </a:p>
          <a:p>
            <a:pPr lvl="0"/>
            <a:r>
              <a:rPr lang="zh-TW" altLang="zh-TW" sz="2800" dirty="0" smtClean="0"/>
              <a:t>如果</a:t>
            </a:r>
            <a:r>
              <a:rPr lang="zh-TW" altLang="zh-TW" sz="2800" dirty="0"/>
              <a:t>該</a:t>
            </a:r>
            <a:r>
              <a:rPr lang="en-US" altLang="zh-TW" sz="2800" dirty="0"/>
              <a:t>IP</a:t>
            </a:r>
            <a:r>
              <a:rPr lang="zh-TW" altLang="zh-TW" sz="2800" dirty="0"/>
              <a:t>在線上</a:t>
            </a:r>
            <a:r>
              <a:rPr lang="en-US" altLang="zh-TW" sz="2800" dirty="0"/>
              <a:t>, status</a:t>
            </a:r>
            <a:r>
              <a:rPr lang="zh-TW" altLang="zh-TW" sz="2800" dirty="0"/>
              <a:t>燈會亮</a:t>
            </a:r>
          </a:p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920880" cy="4327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1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IP</a:t>
            </a:r>
            <a:r>
              <a:rPr lang="zh-TW" altLang="en-US" dirty="0"/>
              <a:t>位址監控</a:t>
            </a:r>
            <a:r>
              <a:rPr lang="en-US" altLang="zh-TW" dirty="0"/>
              <a:t>(IP</a:t>
            </a:r>
            <a:r>
              <a:rPr lang="zh-TW" altLang="en-US" dirty="0"/>
              <a:t>盤點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sz="2800" dirty="0"/>
              <a:t>編輯中文註解視窗</a:t>
            </a:r>
            <a:r>
              <a:rPr lang="en-US" altLang="zh-TW" sz="2800" dirty="0"/>
              <a:t>, IP</a:t>
            </a:r>
            <a:r>
              <a:rPr lang="zh-TW" altLang="zh-TW" sz="2800" dirty="0"/>
              <a:t>跟</a:t>
            </a:r>
            <a:r>
              <a:rPr lang="en-US" altLang="zh-TW" sz="2800" dirty="0"/>
              <a:t>MAC</a:t>
            </a:r>
            <a:r>
              <a:rPr lang="zh-TW" altLang="zh-TW" sz="2800" dirty="0"/>
              <a:t>欄位為唯讀</a:t>
            </a:r>
          </a:p>
          <a:p>
            <a:endParaRPr lang="zh-TW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560466"/>
            <a:ext cx="7607377" cy="4532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995936" y="3965941"/>
            <a:ext cx="1800200" cy="3271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3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0" descr="http://www.ctechcn.com/wp-content/uploads/2013/10/2323047743_20b9fb17a8_o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180013"/>
            <a:ext cx="207962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 eaLnBrk="1" hangingPunct="1">
              <a:buFont typeface="Wingdings" panose="05000000000000000000" pitchFamily="2" charset="2"/>
              <a:buChar char="u"/>
              <a:defRPr/>
            </a:pPr>
            <a:r>
              <a:rPr lang="en-US" altLang="zh-TW" sz="3200" dirty="0" smtClean="0">
                <a:solidFill>
                  <a:srgbClr val="0070C0"/>
                </a:solidFill>
                <a:latin typeface="+mn-ea"/>
              </a:rPr>
              <a:t>APP</a:t>
            </a:r>
            <a:r>
              <a:rPr lang="zh-TW" altLang="en-US" sz="3200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zh-TW" sz="3200" dirty="0" smtClean="0">
                <a:solidFill>
                  <a:srgbClr val="0070C0"/>
                </a:solidFill>
                <a:latin typeface="+mn-ea"/>
              </a:rPr>
              <a:t>Patrol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281113" y="1268413"/>
            <a:ext cx="7467600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4163" indent="-284163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Font typeface="Wingdings" pitchFamily="2" charset="2"/>
              <a:buChar char="§"/>
              <a:defRPr kumimoji="1"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413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E5411C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663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557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48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320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892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464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9036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SzPct val="50000"/>
              <a:buFont typeface="Wingdings" pitchFamily="2" charset="2"/>
              <a:buNone/>
              <a:defRPr/>
            </a:pPr>
            <a:r>
              <a:rPr lang="zh-TW" altLang="en-US" sz="2400" dirty="0" smtClean="0">
                <a:solidFill>
                  <a:srgbClr val="000000"/>
                </a:solidFill>
                <a:latin typeface="+mn-ea"/>
              </a:rPr>
              <a:t>應用程式巡查</a:t>
            </a:r>
            <a:endParaRPr lang="en-US" altLang="zh-TW" sz="2400" dirty="0">
              <a:solidFill>
                <a:srgbClr val="000000"/>
              </a:solidFill>
              <a:latin typeface="+mn-ea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zh-TW" altLang="en-US" sz="1600" b="0" dirty="0">
                <a:solidFill>
                  <a:srgbClr val="000000"/>
                </a:solidFill>
              </a:rPr>
              <a:t>　</a:t>
            </a:r>
            <a:r>
              <a:rPr lang="zh-TW" altLang="en-US" sz="1600" b="0" dirty="0" smtClean="0">
                <a:solidFill>
                  <a:srgbClr val="000000"/>
                </a:solidFill>
              </a:rPr>
              <a:t>　此功能</a:t>
            </a:r>
            <a:r>
              <a:rPr lang="en-US" altLang="zh-TW" sz="1600" b="0" dirty="0" smtClean="0">
                <a:solidFill>
                  <a:srgbClr val="000000"/>
                </a:solidFill>
              </a:rPr>
              <a:t>ZyXEL</a:t>
            </a:r>
            <a:r>
              <a:rPr lang="zh-TW" altLang="en-US" sz="1600" b="0" dirty="0">
                <a:solidFill>
                  <a:srgbClr val="000000"/>
                </a:solidFill>
              </a:rPr>
              <a:t>搭配</a:t>
            </a:r>
            <a:r>
              <a:rPr lang="zh-TW" altLang="en-US" sz="1600" b="0" dirty="0" smtClean="0">
                <a:solidFill>
                  <a:srgbClr val="000000"/>
                </a:solidFill>
              </a:rPr>
              <a:t>透過</a:t>
            </a:r>
            <a:r>
              <a:rPr lang="en-US" altLang="zh-TW" sz="1600" b="0" dirty="0" smtClean="0">
                <a:solidFill>
                  <a:srgbClr val="000000"/>
                </a:solidFill>
              </a:rPr>
              <a:t>Trend micro </a:t>
            </a:r>
            <a:r>
              <a:rPr lang="zh-TW" altLang="en-US" sz="1600" b="0" dirty="0" smtClean="0">
                <a:solidFill>
                  <a:srgbClr val="000000"/>
                </a:solidFill>
              </a:rPr>
              <a:t>趨勢科技防毒知名</a:t>
            </a:r>
            <a:r>
              <a:rPr lang="zh-TW" altLang="en-US" sz="1600" b="0" dirty="0">
                <a:solidFill>
                  <a:srgbClr val="000000"/>
                </a:solidFill>
              </a:rPr>
              <a:t>大</a:t>
            </a:r>
            <a:r>
              <a:rPr lang="zh-TW" altLang="en-US" sz="1600" b="0" dirty="0" smtClean="0">
                <a:solidFill>
                  <a:srgbClr val="000000"/>
                </a:solidFill>
              </a:rPr>
              <a:t>廠，有效</a:t>
            </a:r>
            <a:r>
              <a:rPr lang="zh-TW" altLang="en-US" sz="1600" b="0" dirty="0">
                <a:solidFill>
                  <a:srgbClr val="000000"/>
                </a:solidFill>
              </a:rPr>
              <a:t>控制使用者存取</a:t>
            </a:r>
            <a:r>
              <a:rPr lang="en-US" altLang="zh-TW" sz="1600" b="0" dirty="0">
                <a:solidFill>
                  <a:srgbClr val="000000"/>
                </a:solidFill>
              </a:rPr>
              <a:t>IM/P2P</a:t>
            </a:r>
            <a:r>
              <a:rPr lang="zh-TW" altLang="zh-TW" sz="1600" b="0" dirty="0">
                <a:solidFill>
                  <a:srgbClr val="000000"/>
                </a:solidFill>
              </a:rPr>
              <a:t>、多媒體串流</a:t>
            </a:r>
            <a:r>
              <a:rPr lang="zh-TW" altLang="zh-TW" sz="1600" b="0" dirty="0" smtClean="0">
                <a:solidFill>
                  <a:srgbClr val="000000"/>
                </a:solidFill>
              </a:rPr>
              <a:t>、</a:t>
            </a:r>
            <a:r>
              <a:rPr lang="zh-TW" altLang="en-US" sz="1600" b="0" dirty="0">
                <a:solidFill>
                  <a:srgbClr val="000000"/>
                </a:solidFill>
              </a:rPr>
              <a:t>社群網站</a:t>
            </a:r>
            <a:r>
              <a:rPr lang="zh-TW" altLang="en-US" sz="1600" b="0" dirty="0" smtClean="0">
                <a:solidFill>
                  <a:srgbClr val="000000"/>
                </a:solidFill>
              </a:rPr>
              <a:t>等</a:t>
            </a:r>
            <a:r>
              <a:rPr lang="zh-TW" altLang="en-US" sz="1600" b="0" dirty="0">
                <a:solidFill>
                  <a:srgbClr val="000000"/>
                </a:solidFill>
              </a:rPr>
              <a:t>應用程式</a:t>
            </a:r>
            <a:r>
              <a:rPr lang="zh-TW" altLang="en-US" sz="1600" b="0" dirty="0" smtClean="0">
                <a:solidFill>
                  <a:srgbClr val="000000"/>
                </a:solidFill>
              </a:rPr>
              <a:t>，搭配</a:t>
            </a:r>
            <a:r>
              <a:rPr lang="en-US" altLang="zh-TW" sz="1600" b="0" dirty="0" smtClean="0">
                <a:solidFill>
                  <a:srgbClr val="000000"/>
                </a:solidFill>
              </a:rPr>
              <a:t>BWM</a:t>
            </a:r>
            <a:r>
              <a:rPr lang="zh-TW" altLang="en-US" sz="1600" b="0" dirty="0" smtClean="0">
                <a:solidFill>
                  <a:srgbClr val="000000"/>
                </a:solidFill>
              </a:rPr>
              <a:t>頻管理功能控管應用程式頻寬，以及防火牆條例</a:t>
            </a:r>
            <a:r>
              <a:rPr lang="zh-TW" altLang="en-US" sz="1600" b="0" dirty="0">
                <a:solidFill>
                  <a:srgbClr val="000000"/>
                </a:solidFill>
              </a:rPr>
              <a:t>規劃開放群組</a:t>
            </a:r>
            <a:r>
              <a:rPr lang="zh-TW" altLang="en-US" sz="1600" b="0" dirty="0" smtClean="0">
                <a:solidFill>
                  <a:srgbClr val="000000"/>
                </a:solidFill>
              </a:rPr>
              <a:t>及阻擋群組，而排程規則自訂應用程式開放時段</a:t>
            </a:r>
            <a:endParaRPr lang="en-US" altLang="zh-TW" sz="1600" b="0" dirty="0">
              <a:solidFill>
                <a:srgbClr val="000000"/>
              </a:solidFill>
            </a:endParaRP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2940050"/>
            <a:ext cx="768350" cy="8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0966" name="禁止標誌 2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2924175"/>
            <a:ext cx="8985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2946400"/>
            <a:ext cx="84613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4" descr="https://upload.wikimedia.org/wikipedia/commons/thumb/0/06/YouTube_logo_2013.svg/200px-YouTube_logo_2013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3111500"/>
            <a:ext cx="11525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6" descr="https://encrypted-tbn0.gstatic.com/images?q=tbn:ANd9GcRNk3xrfww3AHY1n7b8Rdl4UroCVBA0g0FgfAXthRo5eQy2Ahg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940050"/>
            <a:ext cx="8477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線接點 23"/>
          <p:cNvCxnSpPr/>
          <p:nvPr/>
        </p:nvCxnSpPr>
        <p:spPr>
          <a:xfrm>
            <a:off x="1041400" y="4325938"/>
            <a:ext cx="7707313" cy="0"/>
          </a:xfrm>
          <a:prstGeom prst="line">
            <a:avLst/>
          </a:prstGeom>
          <a:ln w="28575">
            <a:solidFill>
              <a:srgbClr val="0C2E82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1238250" y="3086100"/>
            <a:ext cx="1462088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4163" indent="-284163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Font typeface="Wingdings" pitchFamily="2" charset="2"/>
              <a:buChar char="§"/>
              <a:defRPr kumimoji="1"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413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E5411C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663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557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48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320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892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464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9036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SzPct val="50000"/>
              <a:buFont typeface="Wingdings" pitchFamily="2" charset="2"/>
              <a:buNone/>
              <a:defRPr/>
            </a:pPr>
            <a:r>
              <a:rPr lang="zh-TW" altLang="en-US" sz="1800" dirty="0">
                <a:solidFill>
                  <a:srgbClr val="000000"/>
                </a:solidFill>
                <a:latin typeface="+mn-ea"/>
              </a:rPr>
              <a:t>上班</a:t>
            </a:r>
            <a:r>
              <a:rPr lang="zh-TW" altLang="en-US" sz="1800" dirty="0" smtClean="0">
                <a:solidFill>
                  <a:srgbClr val="000000"/>
                </a:solidFill>
                <a:latin typeface="+mn-ea"/>
              </a:rPr>
              <a:t>時段</a:t>
            </a:r>
            <a:endParaRPr lang="en-US" altLang="zh-TW" sz="1800" dirty="0" smtClean="0">
              <a:solidFill>
                <a:srgbClr val="000000"/>
              </a:solidFill>
              <a:latin typeface="+mn-ea"/>
            </a:endParaRPr>
          </a:p>
          <a:p>
            <a:pPr marL="0" indent="0">
              <a:buSzPct val="50000"/>
              <a:buFont typeface="Wingdings" pitchFamily="2" charset="2"/>
              <a:buNone/>
              <a:defRPr/>
            </a:pPr>
            <a:r>
              <a:rPr lang="zh-TW" altLang="en-US" sz="1800" dirty="0" smtClean="0">
                <a:solidFill>
                  <a:srgbClr val="000000"/>
                </a:solidFill>
                <a:latin typeface="+mn-ea"/>
              </a:rPr>
              <a:t>員工限制</a:t>
            </a:r>
            <a:endParaRPr lang="en-US" altLang="zh-TW" sz="1800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40972" name="禁止標誌 2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2924175"/>
            <a:ext cx="9001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3262313" y="3806825"/>
            <a:ext cx="6619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4163" indent="-284163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Font typeface="Wingdings" pitchFamily="2" charset="2"/>
              <a:buChar char="§"/>
              <a:defRPr kumimoji="1"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413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E5411C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663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557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48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320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892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464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9036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SzPct val="50000"/>
              <a:buFont typeface="Wingdings" pitchFamily="2" charset="2"/>
              <a:buNone/>
              <a:defRPr/>
            </a:pPr>
            <a:r>
              <a:rPr lang="zh-TW" altLang="en-US" sz="1800" dirty="0" smtClean="0">
                <a:solidFill>
                  <a:srgbClr val="000000"/>
                </a:solidFill>
                <a:latin typeface="+mn-ea"/>
              </a:rPr>
              <a:t>禁止</a:t>
            </a:r>
            <a:endParaRPr lang="en-US" altLang="zh-TW" sz="18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4486275" y="3778250"/>
            <a:ext cx="66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4163" indent="-284163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Font typeface="Wingdings" pitchFamily="2" charset="2"/>
              <a:buChar char="§"/>
              <a:defRPr kumimoji="1"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413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E5411C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663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557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48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320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892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464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9036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SzPct val="50000"/>
              <a:buFont typeface="Wingdings" pitchFamily="2" charset="2"/>
              <a:buNone/>
              <a:defRPr/>
            </a:pPr>
            <a:r>
              <a:rPr lang="zh-TW" altLang="en-US" sz="1800" dirty="0" smtClean="0">
                <a:solidFill>
                  <a:srgbClr val="000000"/>
                </a:solidFill>
                <a:latin typeface="+mn-ea"/>
              </a:rPr>
              <a:t>禁止</a:t>
            </a:r>
            <a:endParaRPr lang="en-US" altLang="zh-TW" sz="18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 bwMode="auto">
          <a:xfrm>
            <a:off x="5508625" y="3652838"/>
            <a:ext cx="1362075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4163" indent="-284163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Font typeface="Wingdings" pitchFamily="2" charset="2"/>
              <a:buChar char="§"/>
              <a:defRPr kumimoji="1"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413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E5411C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663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557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48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320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892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464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9036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SzPct val="50000"/>
              <a:buFont typeface="Wingdings" pitchFamily="2" charset="2"/>
              <a:buNone/>
              <a:defRPr/>
            </a:pPr>
            <a:r>
              <a:rPr lang="en-US" altLang="zh-TW" sz="1400" dirty="0" smtClean="0">
                <a:solidFill>
                  <a:srgbClr val="000000"/>
                </a:solidFill>
                <a:latin typeface="+mn-ea"/>
              </a:rPr>
              <a:t>1M</a:t>
            </a:r>
          </a:p>
          <a:p>
            <a:pPr marL="0" indent="0" algn="ctr">
              <a:buSzPct val="50000"/>
              <a:buFont typeface="Wingdings" pitchFamily="2" charset="2"/>
              <a:buNone/>
              <a:defRPr/>
            </a:pPr>
            <a:r>
              <a:rPr lang="zh-TW" altLang="en-US" sz="1400" dirty="0" smtClean="0">
                <a:solidFill>
                  <a:srgbClr val="000000"/>
                </a:solidFill>
                <a:latin typeface="+mn-ea"/>
              </a:rPr>
              <a:t>頻寬限定</a:t>
            </a:r>
            <a:endParaRPr lang="en-US" altLang="zh-TW" sz="14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6591300" y="3678238"/>
            <a:ext cx="1362075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4163" indent="-284163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Font typeface="Wingdings" pitchFamily="2" charset="2"/>
              <a:buChar char="§"/>
              <a:defRPr kumimoji="1"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413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E5411C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663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557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48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320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892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464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9036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SzPct val="50000"/>
              <a:buFont typeface="Wingdings" pitchFamily="2" charset="2"/>
              <a:buNone/>
              <a:defRPr/>
            </a:pPr>
            <a:r>
              <a:rPr lang="en-US" altLang="zh-TW" sz="1400" dirty="0">
                <a:solidFill>
                  <a:srgbClr val="000000"/>
                </a:solidFill>
                <a:latin typeface="+mn-ea"/>
              </a:rPr>
              <a:t>5</a:t>
            </a:r>
            <a:r>
              <a:rPr lang="en-US" altLang="zh-TW" sz="1400" dirty="0" smtClean="0">
                <a:solidFill>
                  <a:srgbClr val="000000"/>
                </a:solidFill>
                <a:latin typeface="+mn-ea"/>
              </a:rPr>
              <a:t>M</a:t>
            </a:r>
          </a:p>
          <a:p>
            <a:pPr marL="0" indent="0" algn="ctr">
              <a:buSzPct val="50000"/>
              <a:buFont typeface="Wingdings" pitchFamily="2" charset="2"/>
              <a:buNone/>
              <a:defRPr/>
            </a:pPr>
            <a:r>
              <a:rPr lang="zh-TW" altLang="en-US" sz="1400" dirty="0" smtClean="0">
                <a:solidFill>
                  <a:srgbClr val="000000"/>
                </a:solidFill>
                <a:latin typeface="+mn-ea"/>
              </a:rPr>
              <a:t>頻寬限定</a:t>
            </a:r>
            <a:endParaRPr lang="en-US" altLang="zh-TW" sz="14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1363663" y="4562475"/>
            <a:ext cx="146208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4163" indent="-284163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Font typeface="Wingdings" pitchFamily="2" charset="2"/>
              <a:buChar char="§"/>
              <a:defRPr kumimoji="1"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413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E5411C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663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557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48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320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892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464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9036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SzPct val="50000"/>
              <a:buFont typeface="Wingdings" pitchFamily="2" charset="2"/>
              <a:buNone/>
              <a:defRPr/>
            </a:pPr>
            <a:r>
              <a:rPr lang="zh-TW" altLang="en-US" sz="1800" dirty="0">
                <a:solidFill>
                  <a:srgbClr val="000000"/>
                </a:solidFill>
                <a:latin typeface="+mn-ea"/>
              </a:rPr>
              <a:t>午休下班</a:t>
            </a:r>
            <a:endParaRPr lang="en-US" altLang="zh-TW" sz="1800" dirty="0">
              <a:solidFill>
                <a:srgbClr val="000000"/>
              </a:solidFill>
              <a:latin typeface="+mn-ea"/>
            </a:endParaRPr>
          </a:p>
          <a:p>
            <a:pPr marL="0" indent="0">
              <a:buSzPct val="50000"/>
              <a:buFont typeface="Wingdings" pitchFamily="2" charset="2"/>
              <a:buNone/>
              <a:defRPr/>
            </a:pPr>
            <a:r>
              <a:rPr lang="zh-TW" altLang="en-US" sz="1800" dirty="0">
                <a:solidFill>
                  <a:srgbClr val="000000"/>
                </a:solidFill>
                <a:latin typeface="+mn-ea"/>
              </a:rPr>
              <a:t>全數開放</a:t>
            </a:r>
            <a:endParaRPr lang="en-US" altLang="zh-TW" sz="1800" dirty="0">
              <a:solidFill>
                <a:srgbClr val="000000"/>
              </a:solidFill>
              <a:latin typeface="+mn-ea"/>
            </a:endParaRPr>
          </a:p>
        </p:txBody>
      </p:sp>
      <p:pic>
        <p:nvPicPr>
          <p:cNvPr id="4097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4443413"/>
            <a:ext cx="766762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0979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4449763"/>
            <a:ext cx="846137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Picture 4" descr="https://upload.wikimedia.org/wikipedia/commons/thumb/0/06/YouTube_logo_2013.svg/200px-YouTube_logo_2013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4614863"/>
            <a:ext cx="115093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1" name="Picture 6" descr="https://encrypted-tbn0.gstatic.com/images?q=tbn:ANd9GcRNk3xrfww3AHY1n7b8Rdl4UroCVBA0g0FgfAXthRo5eQy2Ahg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4443413"/>
            <a:ext cx="846138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6650038" y="5181600"/>
            <a:ext cx="1362075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4163" indent="-284163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Font typeface="Wingdings" pitchFamily="2" charset="2"/>
              <a:buChar char="§"/>
              <a:defRPr kumimoji="1"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413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E5411C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663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557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48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320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892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464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9036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SzPct val="50000"/>
              <a:buFont typeface="Wingdings" pitchFamily="2" charset="2"/>
              <a:buNone/>
              <a:defRPr/>
            </a:pPr>
            <a:r>
              <a:rPr lang="en-US" altLang="zh-TW" sz="1400" dirty="0">
                <a:solidFill>
                  <a:srgbClr val="000000"/>
                </a:solidFill>
                <a:latin typeface="+mn-ea"/>
              </a:rPr>
              <a:t>5</a:t>
            </a:r>
            <a:r>
              <a:rPr lang="en-US" altLang="zh-TW" sz="1400" dirty="0" smtClean="0">
                <a:solidFill>
                  <a:srgbClr val="000000"/>
                </a:solidFill>
                <a:latin typeface="+mn-ea"/>
              </a:rPr>
              <a:t>M</a:t>
            </a:r>
          </a:p>
          <a:p>
            <a:pPr marL="0" indent="0" algn="ctr">
              <a:buSzPct val="50000"/>
              <a:buFont typeface="Wingdings" pitchFamily="2" charset="2"/>
              <a:buNone/>
              <a:defRPr/>
            </a:pPr>
            <a:r>
              <a:rPr lang="zh-TW" altLang="en-US" sz="1400" dirty="0" smtClean="0">
                <a:solidFill>
                  <a:srgbClr val="000000"/>
                </a:solidFill>
                <a:latin typeface="+mn-ea"/>
              </a:rPr>
              <a:t>頻寬限定</a:t>
            </a:r>
            <a:endParaRPr lang="en-US" altLang="zh-TW" sz="14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 bwMode="auto">
          <a:xfrm>
            <a:off x="4214813" y="5327650"/>
            <a:ext cx="1360487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4163" indent="-284163" algn="l" rtl="0" fontAlgn="base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357F"/>
              </a:buClr>
              <a:buFont typeface="Wingdings" pitchFamily="2" charset="2"/>
              <a:buChar char="§"/>
              <a:defRPr kumimoji="1"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413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E5411C"/>
              </a:buClr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236663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557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748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320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892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464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903663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SzPct val="50000"/>
              <a:buFont typeface="Wingdings" pitchFamily="2" charset="2"/>
              <a:buNone/>
              <a:defRPr/>
            </a:pPr>
            <a:r>
              <a:rPr lang="en-US" altLang="zh-TW" sz="1400" dirty="0">
                <a:solidFill>
                  <a:srgbClr val="000000"/>
                </a:solidFill>
                <a:latin typeface="+mn-ea"/>
              </a:rPr>
              <a:t>5</a:t>
            </a:r>
            <a:r>
              <a:rPr lang="en-US" altLang="zh-TW" sz="1400" dirty="0" smtClean="0">
                <a:solidFill>
                  <a:srgbClr val="000000"/>
                </a:solidFill>
                <a:latin typeface="+mn-ea"/>
              </a:rPr>
              <a:t>M</a:t>
            </a:r>
          </a:p>
          <a:p>
            <a:pPr marL="0" indent="0" algn="ctr">
              <a:buSzPct val="50000"/>
              <a:buFont typeface="Wingdings" pitchFamily="2" charset="2"/>
              <a:buNone/>
              <a:defRPr/>
            </a:pPr>
            <a:r>
              <a:rPr lang="zh-TW" altLang="en-US" sz="1400" dirty="0" smtClean="0">
                <a:solidFill>
                  <a:srgbClr val="000000"/>
                </a:solidFill>
                <a:latin typeface="+mn-ea"/>
              </a:rPr>
              <a:t>頻寬限定</a:t>
            </a:r>
            <a:endParaRPr lang="en-US" altLang="zh-TW" sz="140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68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82" y="3043373"/>
            <a:ext cx="21812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 Patrol-</a:t>
            </a:r>
            <a:r>
              <a:rPr lang="zh-TW" altLang="en-US" dirty="0"/>
              <a:t>應用程式</a:t>
            </a:r>
            <a:r>
              <a:rPr lang="zh-TW" altLang="en-US" dirty="0" smtClean="0"/>
              <a:t>巡查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應用情境</a:t>
            </a:r>
            <a:r>
              <a:rPr lang="en-US" altLang="zh-TW" dirty="0" smtClean="0"/>
              <a:t>-Facebook</a:t>
            </a:r>
            <a:r>
              <a:rPr lang="zh-TW" altLang="en-US" dirty="0" smtClean="0"/>
              <a:t>阻擋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75" y="2171067"/>
            <a:ext cx="15621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99" y="4011376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雲朵形 3"/>
          <p:cNvSpPr/>
          <p:nvPr/>
        </p:nvSpPr>
        <p:spPr>
          <a:xfrm>
            <a:off x="6615884" y="3002651"/>
            <a:ext cx="2088232" cy="1214413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Internet</a:t>
            </a:r>
            <a:endParaRPr lang="zh-TW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1539192"/>
            <a:ext cx="1908013" cy="150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弧形 41"/>
          <p:cNvSpPr/>
          <p:nvPr/>
        </p:nvSpPr>
        <p:spPr>
          <a:xfrm>
            <a:off x="2133643" y="2576304"/>
            <a:ext cx="4526589" cy="852695"/>
          </a:xfrm>
          <a:custGeom>
            <a:avLst/>
            <a:gdLst>
              <a:gd name="connsiteX0" fmla="*/ 2910233 w 7272808"/>
              <a:gd name="connsiteY0" fmla="*/ 11984 h 1189983"/>
              <a:gd name="connsiteX1" fmla="*/ 3830874 w 7272808"/>
              <a:gd name="connsiteY1" fmla="*/ 851 h 1189983"/>
              <a:gd name="connsiteX2" fmla="*/ 7148790 w 7272808"/>
              <a:gd name="connsiteY2" fmla="*/ 440928 h 1189983"/>
              <a:gd name="connsiteX3" fmla="*/ 3636404 w 7272808"/>
              <a:gd name="connsiteY3" fmla="*/ 594992 h 1189983"/>
              <a:gd name="connsiteX4" fmla="*/ 2910233 w 7272808"/>
              <a:gd name="connsiteY4" fmla="*/ 11984 h 1189983"/>
              <a:gd name="connsiteX0" fmla="*/ 2910233 w 7272808"/>
              <a:gd name="connsiteY0" fmla="*/ 11984 h 1189983"/>
              <a:gd name="connsiteX1" fmla="*/ 3830874 w 7272808"/>
              <a:gd name="connsiteY1" fmla="*/ 851 h 1189983"/>
              <a:gd name="connsiteX2" fmla="*/ 7148790 w 7272808"/>
              <a:gd name="connsiteY2" fmla="*/ 440928 h 1189983"/>
              <a:gd name="connsiteX0" fmla="*/ 0 w 4238557"/>
              <a:gd name="connsiteY0" fmla="*/ 502463 h 1085471"/>
              <a:gd name="connsiteX1" fmla="*/ 920641 w 4238557"/>
              <a:gd name="connsiteY1" fmla="*/ 491330 h 1085471"/>
              <a:gd name="connsiteX2" fmla="*/ 4238557 w 4238557"/>
              <a:gd name="connsiteY2" fmla="*/ 931407 h 1085471"/>
              <a:gd name="connsiteX3" fmla="*/ 726171 w 4238557"/>
              <a:gd name="connsiteY3" fmla="*/ 1085471 h 1085471"/>
              <a:gd name="connsiteX4" fmla="*/ 0 w 4238557"/>
              <a:gd name="connsiteY4" fmla="*/ 502463 h 1085471"/>
              <a:gd name="connsiteX0" fmla="*/ 0 w 4238557"/>
              <a:gd name="connsiteY0" fmla="*/ 502463 h 1085471"/>
              <a:gd name="connsiteX1" fmla="*/ 1452904 w 4238557"/>
              <a:gd name="connsiteY1" fmla="*/ 11 h 1085471"/>
              <a:gd name="connsiteX2" fmla="*/ 4238557 w 4238557"/>
              <a:gd name="connsiteY2" fmla="*/ 931407 h 1085471"/>
              <a:gd name="connsiteX0" fmla="*/ 0 w 4238557"/>
              <a:gd name="connsiteY0" fmla="*/ 11985 h 779008"/>
              <a:gd name="connsiteX1" fmla="*/ 920641 w 4238557"/>
              <a:gd name="connsiteY1" fmla="*/ 852 h 779008"/>
              <a:gd name="connsiteX2" fmla="*/ 4238557 w 4238557"/>
              <a:gd name="connsiteY2" fmla="*/ 440929 h 779008"/>
              <a:gd name="connsiteX3" fmla="*/ 726171 w 4238557"/>
              <a:gd name="connsiteY3" fmla="*/ 594993 h 779008"/>
              <a:gd name="connsiteX4" fmla="*/ 0 w 4238557"/>
              <a:gd name="connsiteY4" fmla="*/ 11985 h 779008"/>
              <a:gd name="connsiteX0" fmla="*/ 0 w 4238557"/>
              <a:gd name="connsiteY0" fmla="*/ 11985 h 779008"/>
              <a:gd name="connsiteX1" fmla="*/ 1889633 w 4238557"/>
              <a:gd name="connsiteY1" fmla="*/ 778775 h 779008"/>
              <a:gd name="connsiteX2" fmla="*/ 4238557 w 4238557"/>
              <a:gd name="connsiteY2" fmla="*/ 440929 h 77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8557" h="779008" stroke="0" extrusionOk="0">
                <a:moveTo>
                  <a:pt x="0" y="11985"/>
                </a:moveTo>
                <a:cubicBezTo>
                  <a:pt x="302744" y="1890"/>
                  <a:pt x="612116" y="-1851"/>
                  <a:pt x="920641" y="852"/>
                </a:cubicBezTo>
                <a:cubicBezTo>
                  <a:pt x="2492083" y="14622"/>
                  <a:pt x="3831075" y="192221"/>
                  <a:pt x="4238557" y="440929"/>
                </a:cubicBezTo>
                <a:lnTo>
                  <a:pt x="726171" y="594993"/>
                </a:lnTo>
                <a:lnTo>
                  <a:pt x="0" y="11985"/>
                </a:lnTo>
                <a:close/>
              </a:path>
              <a:path w="4238557" h="779008" fill="none">
                <a:moveTo>
                  <a:pt x="0" y="11985"/>
                </a:moveTo>
                <a:cubicBezTo>
                  <a:pt x="302744" y="1890"/>
                  <a:pt x="1581108" y="776072"/>
                  <a:pt x="1889633" y="778775"/>
                </a:cubicBezTo>
                <a:cubicBezTo>
                  <a:pt x="3461075" y="792545"/>
                  <a:pt x="3831075" y="192221"/>
                  <a:pt x="4238557" y="440929"/>
                </a:cubicBezTo>
              </a:path>
            </a:pathLst>
          </a:custGeom>
          <a:ln w="57150">
            <a:solidFill>
              <a:srgbClr val="92D050"/>
            </a:solidFill>
            <a:headEnd type="stealth"/>
            <a:tailEnd type="stealt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弧形 41"/>
          <p:cNvSpPr/>
          <p:nvPr/>
        </p:nvSpPr>
        <p:spPr>
          <a:xfrm rot="10229062">
            <a:off x="2049954" y="3788600"/>
            <a:ext cx="4526589" cy="852695"/>
          </a:xfrm>
          <a:custGeom>
            <a:avLst/>
            <a:gdLst>
              <a:gd name="connsiteX0" fmla="*/ 2910233 w 7272808"/>
              <a:gd name="connsiteY0" fmla="*/ 11984 h 1189983"/>
              <a:gd name="connsiteX1" fmla="*/ 3830874 w 7272808"/>
              <a:gd name="connsiteY1" fmla="*/ 851 h 1189983"/>
              <a:gd name="connsiteX2" fmla="*/ 7148790 w 7272808"/>
              <a:gd name="connsiteY2" fmla="*/ 440928 h 1189983"/>
              <a:gd name="connsiteX3" fmla="*/ 3636404 w 7272808"/>
              <a:gd name="connsiteY3" fmla="*/ 594992 h 1189983"/>
              <a:gd name="connsiteX4" fmla="*/ 2910233 w 7272808"/>
              <a:gd name="connsiteY4" fmla="*/ 11984 h 1189983"/>
              <a:gd name="connsiteX0" fmla="*/ 2910233 w 7272808"/>
              <a:gd name="connsiteY0" fmla="*/ 11984 h 1189983"/>
              <a:gd name="connsiteX1" fmla="*/ 3830874 w 7272808"/>
              <a:gd name="connsiteY1" fmla="*/ 851 h 1189983"/>
              <a:gd name="connsiteX2" fmla="*/ 7148790 w 7272808"/>
              <a:gd name="connsiteY2" fmla="*/ 440928 h 1189983"/>
              <a:gd name="connsiteX0" fmla="*/ 0 w 4238557"/>
              <a:gd name="connsiteY0" fmla="*/ 502463 h 1085471"/>
              <a:gd name="connsiteX1" fmla="*/ 920641 w 4238557"/>
              <a:gd name="connsiteY1" fmla="*/ 491330 h 1085471"/>
              <a:gd name="connsiteX2" fmla="*/ 4238557 w 4238557"/>
              <a:gd name="connsiteY2" fmla="*/ 931407 h 1085471"/>
              <a:gd name="connsiteX3" fmla="*/ 726171 w 4238557"/>
              <a:gd name="connsiteY3" fmla="*/ 1085471 h 1085471"/>
              <a:gd name="connsiteX4" fmla="*/ 0 w 4238557"/>
              <a:gd name="connsiteY4" fmla="*/ 502463 h 1085471"/>
              <a:gd name="connsiteX0" fmla="*/ 0 w 4238557"/>
              <a:gd name="connsiteY0" fmla="*/ 502463 h 1085471"/>
              <a:gd name="connsiteX1" fmla="*/ 1452904 w 4238557"/>
              <a:gd name="connsiteY1" fmla="*/ 11 h 1085471"/>
              <a:gd name="connsiteX2" fmla="*/ 4238557 w 4238557"/>
              <a:gd name="connsiteY2" fmla="*/ 931407 h 1085471"/>
              <a:gd name="connsiteX0" fmla="*/ 0 w 4238557"/>
              <a:gd name="connsiteY0" fmla="*/ 11985 h 779008"/>
              <a:gd name="connsiteX1" fmla="*/ 920641 w 4238557"/>
              <a:gd name="connsiteY1" fmla="*/ 852 h 779008"/>
              <a:gd name="connsiteX2" fmla="*/ 4238557 w 4238557"/>
              <a:gd name="connsiteY2" fmla="*/ 440929 h 779008"/>
              <a:gd name="connsiteX3" fmla="*/ 726171 w 4238557"/>
              <a:gd name="connsiteY3" fmla="*/ 594993 h 779008"/>
              <a:gd name="connsiteX4" fmla="*/ 0 w 4238557"/>
              <a:gd name="connsiteY4" fmla="*/ 11985 h 779008"/>
              <a:gd name="connsiteX0" fmla="*/ 0 w 4238557"/>
              <a:gd name="connsiteY0" fmla="*/ 11985 h 779008"/>
              <a:gd name="connsiteX1" fmla="*/ 1889633 w 4238557"/>
              <a:gd name="connsiteY1" fmla="*/ 778775 h 779008"/>
              <a:gd name="connsiteX2" fmla="*/ 4238557 w 4238557"/>
              <a:gd name="connsiteY2" fmla="*/ 440929 h 779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38557" h="779008" stroke="0" extrusionOk="0">
                <a:moveTo>
                  <a:pt x="0" y="11985"/>
                </a:moveTo>
                <a:cubicBezTo>
                  <a:pt x="302744" y="1890"/>
                  <a:pt x="612116" y="-1851"/>
                  <a:pt x="920641" y="852"/>
                </a:cubicBezTo>
                <a:cubicBezTo>
                  <a:pt x="2492083" y="14622"/>
                  <a:pt x="3831075" y="192221"/>
                  <a:pt x="4238557" y="440929"/>
                </a:cubicBezTo>
                <a:lnTo>
                  <a:pt x="726171" y="594993"/>
                </a:lnTo>
                <a:lnTo>
                  <a:pt x="0" y="11985"/>
                </a:lnTo>
                <a:close/>
              </a:path>
              <a:path w="4238557" h="779008" fill="none">
                <a:moveTo>
                  <a:pt x="0" y="11985"/>
                </a:moveTo>
                <a:cubicBezTo>
                  <a:pt x="302744" y="1890"/>
                  <a:pt x="1581108" y="776072"/>
                  <a:pt x="1889633" y="778775"/>
                </a:cubicBezTo>
                <a:cubicBezTo>
                  <a:pt x="3461075" y="792545"/>
                  <a:pt x="3831075" y="192221"/>
                  <a:pt x="4238557" y="440929"/>
                </a:cubicBezTo>
              </a:path>
            </a:pathLst>
          </a:custGeom>
          <a:ln w="57150">
            <a:solidFill>
              <a:srgbClr val="FF0000"/>
            </a:solidFill>
            <a:headEnd type="stealth"/>
            <a:tailEnd type="stealt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禁止標誌 42"/>
          <p:cNvSpPr/>
          <p:nvPr/>
        </p:nvSpPr>
        <p:spPr>
          <a:xfrm>
            <a:off x="5436096" y="3682764"/>
            <a:ext cx="792088" cy="685800"/>
          </a:xfrm>
          <a:prstGeom prst="noSmoking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9" grpId="0" animBg="1"/>
      <p:bldP spid="4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Facebook </a:t>
            </a:r>
            <a:r>
              <a:rPr lang="zh-TW" altLang="en-US" dirty="0" smtClean="0"/>
              <a:t>阻擋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1800" b="1" dirty="0"/>
              <a:t>Setp-1 </a:t>
            </a:r>
            <a:r>
              <a:rPr lang="zh-TW" altLang="zh-TW" sz="1800" b="1" dirty="0"/>
              <a:t>「設定」</a:t>
            </a:r>
            <a:r>
              <a:rPr lang="en-US" altLang="zh-TW" sz="1800" b="1" dirty="0"/>
              <a:t>-&gt;</a:t>
            </a:r>
            <a:r>
              <a:rPr lang="zh-TW" altLang="zh-TW" sz="1800" b="1" dirty="0"/>
              <a:t>「物件」</a:t>
            </a:r>
            <a:r>
              <a:rPr lang="en-US" altLang="zh-TW" sz="1800" b="1" dirty="0"/>
              <a:t>-&gt;</a:t>
            </a:r>
            <a:r>
              <a:rPr lang="zh-TW" altLang="zh-TW" sz="1800" b="1" dirty="0"/>
              <a:t>「應用程式」</a:t>
            </a:r>
            <a:r>
              <a:rPr lang="en-US" altLang="zh-TW" sz="1800" b="1" dirty="0"/>
              <a:t>-&gt;(</a:t>
            </a:r>
            <a:r>
              <a:rPr lang="zh-TW" altLang="zh-TW" sz="1800" b="1" dirty="0"/>
              <a:t>新增</a:t>
            </a:r>
            <a:r>
              <a:rPr lang="en-US" altLang="zh-TW" sz="1800" b="1" dirty="0"/>
              <a:t>)—(Add Application </a:t>
            </a:r>
            <a:r>
              <a:rPr lang="en-US" altLang="zh-TW" sz="1800" b="1" dirty="0" err="1"/>
              <a:t>Ruel</a:t>
            </a:r>
            <a:r>
              <a:rPr lang="en-US" altLang="zh-TW" sz="1800" b="1" dirty="0"/>
              <a:t>)-&gt;(By Service)-(Facebook)</a:t>
            </a:r>
            <a:r>
              <a:rPr lang="zh-TW" altLang="zh-TW" sz="1800" b="1" dirty="0"/>
              <a:t>，將所有</a:t>
            </a:r>
            <a:r>
              <a:rPr lang="en-US" altLang="zh-TW" sz="1800" b="1" dirty="0"/>
              <a:t>Facebook</a:t>
            </a:r>
            <a:r>
              <a:rPr lang="zh-TW" altLang="zh-TW" sz="1800" b="1" dirty="0"/>
              <a:t>行為打</a:t>
            </a:r>
            <a:r>
              <a:rPr lang="zh-TW" altLang="zh-TW" sz="1800" b="1" dirty="0" smtClean="0"/>
              <a:t>勾</a:t>
            </a:r>
            <a:endParaRPr lang="en-US" altLang="zh-TW" sz="1800" b="1" dirty="0" smtClean="0"/>
          </a:p>
          <a:p>
            <a:endParaRPr lang="en-US" altLang="zh-TW" b="1" dirty="0" smtClean="0"/>
          </a:p>
          <a:p>
            <a:endParaRPr lang="zh-TW" altLang="zh-TW" dirty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22" y="1844824"/>
            <a:ext cx="6566814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131840" y="2469957"/>
            <a:ext cx="2952328" cy="270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626568" y="3140968"/>
            <a:ext cx="360040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8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Facebook </a:t>
            </a:r>
            <a:r>
              <a:rPr lang="zh-TW" altLang="en-US" dirty="0"/>
              <a:t>阻擋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400" b="1" dirty="0"/>
              <a:t>名稱「</a:t>
            </a:r>
            <a:r>
              <a:rPr lang="en-US" altLang="zh-TW" sz="2400" b="1" dirty="0" err="1"/>
              <a:t>Facebook_App</a:t>
            </a:r>
            <a:r>
              <a:rPr lang="zh-TW" altLang="zh-TW" sz="2400" b="1" dirty="0"/>
              <a:t>」，確定後產生新的</a:t>
            </a:r>
            <a:r>
              <a:rPr lang="en-US" altLang="zh-TW" sz="2400" b="1" dirty="0" err="1"/>
              <a:t>Facebook_App</a:t>
            </a:r>
            <a:r>
              <a:rPr lang="zh-TW" altLang="zh-TW" sz="2400" b="1" dirty="0" smtClean="0"/>
              <a:t>類別</a:t>
            </a:r>
            <a:endParaRPr lang="en-US" altLang="zh-TW" sz="2400" b="1" dirty="0" smtClean="0"/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6673062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483768" y="2438890"/>
            <a:ext cx="1584176" cy="270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9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Facebook </a:t>
            </a:r>
            <a:r>
              <a:rPr lang="zh-TW" altLang="en-US" dirty="0"/>
              <a:t>阻擋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000" b="1" dirty="0"/>
              <a:t>「設定」–「</a:t>
            </a:r>
            <a:r>
              <a:rPr lang="en-US" altLang="zh-TW" sz="2000" b="1" dirty="0"/>
              <a:t>UTM</a:t>
            </a:r>
            <a:r>
              <a:rPr lang="zh-TW" altLang="zh-TW" sz="2000" b="1" dirty="0"/>
              <a:t>設定組合」–「應用程式巡查」</a:t>
            </a:r>
            <a:r>
              <a:rPr lang="en-US" altLang="zh-TW" sz="2000" b="1" dirty="0"/>
              <a:t>-&gt;(</a:t>
            </a:r>
            <a:r>
              <a:rPr lang="zh-TW" altLang="zh-TW" sz="2000" b="1" dirty="0"/>
              <a:t>新增</a:t>
            </a:r>
            <a:r>
              <a:rPr lang="en-US" altLang="zh-TW" sz="2000" b="1" dirty="0"/>
              <a:t>)-&gt;</a:t>
            </a:r>
            <a:r>
              <a:rPr lang="zh-TW" altLang="zh-TW" sz="2000" b="1" dirty="0"/>
              <a:t>設定組合管理</a:t>
            </a:r>
            <a:r>
              <a:rPr lang="en-US" altLang="zh-TW" sz="2000" b="1" dirty="0"/>
              <a:t>-&gt;(</a:t>
            </a:r>
            <a:r>
              <a:rPr lang="zh-TW" altLang="zh-TW" sz="2000" b="1" dirty="0"/>
              <a:t>新增</a:t>
            </a:r>
            <a:r>
              <a:rPr lang="en-US" altLang="zh-TW" sz="2000" b="1" dirty="0"/>
              <a:t>)-&gt;</a:t>
            </a:r>
            <a:r>
              <a:rPr lang="zh-TW" altLang="zh-TW" sz="2000" b="1" dirty="0"/>
              <a:t>應用程式（</a:t>
            </a:r>
            <a:r>
              <a:rPr lang="en-US" altLang="zh-TW" sz="2000" b="1" dirty="0" err="1"/>
              <a:t>Facebook_App</a:t>
            </a:r>
            <a:r>
              <a:rPr lang="zh-TW" altLang="zh-TW" sz="2000" b="1" dirty="0"/>
              <a:t>）動作</a:t>
            </a:r>
            <a:r>
              <a:rPr lang="en-US" altLang="zh-TW" sz="2000" b="1" dirty="0"/>
              <a:t>(Drop</a:t>
            </a:r>
            <a:r>
              <a:rPr lang="en-US" altLang="zh-TW" sz="2000" b="1" dirty="0" smtClean="0"/>
              <a:t>)</a:t>
            </a:r>
          </a:p>
          <a:p>
            <a:endParaRPr lang="zh-TW" altLang="zh-TW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" y="1844824"/>
            <a:ext cx="7362825" cy="413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0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Facebook </a:t>
            </a:r>
            <a:r>
              <a:rPr lang="zh-TW" altLang="en-US" dirty="0"/>
              <a:t>阻擋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000" dirty="0"/>
              <a:t>設定–「安全性策略」</a:t>
            </a:r>
            <a:r>
              <a:rPr lang="en-US" altLang="zh-TW" sz="2000" dirty="0"/>
              <a:t>-&gt;</a:t>
            </a:r>
            <a:r>
              <a:rPr lang="zh-TW" altLang="zh-TW" sz="2000" dirty="0"/>
              <a:t>策略控制</a:t>
            </a:r>
            <a:r>
              <a:rPr lang="en-US" altLang="zh-TW" sz="2000" dirty="0"/>
              <a:t>-&gt; </a:t>
            </a:r>
            <a:r>
              <a:rPr lang="zh-TW" altLang="zh-TW" sz="2000" dirty="0"/>
              <a:t>新增</a:t>
            </a:r>
            <a:r>
              <a:rPr lang="en-US" altLang="zh-TW" sz="2000" dirty="0"/>
              <a:t>-&gt;</a:t>
            </a:r>
            <a:r>
              <a:rPr lang="zh-TW" altLang="zh-TW" sz="2000" dirty="0"/>
              <a:t>將往</a:t>
            </a:r>
            <a:r>
              <a:rPr lang="en-US" altLang="zh-TW" sz="2000" dirty="0"/>
              <a:t>(WAN)</a:t>
            </a:r>
            <a:r>
              <a:rPr lang="zh-TW" altLang="zh-TW" sz="2000" dirty="0"/>
              <a:t>且來源是</a:t>
            </a:r>
            <a:r>
              <a:rPr lang="en-US" altLang="zh-TW" sz="2000" dirty="0"/>
              <a:t>(192.168.1.X)</a:t>
            </a:r>
            <a:r>
              <a:rPr lang="zh-TW" altLang="zh-TW" sz="2000" dirty="0"/>
              <a:t>的</a:t>
            </a:r>
            <a:r>
              <a:rPr lang="en-US" altLang="zh-TW" sz="2000" dirty="0"/>
              <a:t>IP</a:t>
            </a:r>
            <a:r>
              <a:rPr lang="zh-TW" altLang="zh-TW" sz="2000" dirty="0"/>
              <a:t>進行</a:t>
            </a:r>
            <a:r>
              <a:rPr lang="en-US" altLang="zh-TW" sz="2000" dirty="0"/>
              <a:t>UTM</a:t>
            </a:r>
            <a:r>
              <a:rPr lang="zh-TW" altLang="zh-TW" sz="2000" dirty="0"/>
              <a:t>過濾阻擋</a:t>
            </a:r>
          </a:p>
          <a:p>
            <a:r>
              <a:rPr lang="en-US" altLang="zh-TW" sz="2000" dirty="0"/>
              <a:t>UTM</a:t>
            </a:r>
            <a:r>
              <a:rPr lang="zh-TW" altLang="zh-TW" sz="2000" dirty="0" smtClean="0"/>
              <a:t>組合</a:t>
            </a:r>
            <a:endParaRPr lang="en-US" altLang="zh-TW" sz="2000" dirty="0" smtClean="0"/>
          </a:p>
          <a:p>
            <a:endParaRPr lang="zh-TW" altLang="zh-TW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4987809" cy="4233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244273" y="2780928"/>
            <a:ext cx="1584176" cy="270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396673" y="3203358"/>
            <a:ext cx="1431776" cy="6576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195736" y="5458376"/>
            <a:ext cx="4248472" cy="3288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25" y="3861048"/>
            <a:ext cx="7488832" cy="1953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Facebook </a:t>
            </a:r>
            <a:r>
              <a:rPr lang="zh-TW" altLang="en-US" dirty="0"/>
              <a:t>阻擋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000" b="1" dirty="0"/>
              <a:t>監控–「</a:t>
            </a:r>
            <a:r>
              <a:rPr lang="en-US" altLang="zh-TW" sz="2000" b="1" dirty="0"/>
              <a:t>UTM</a:t>
            </a:r>
            <a:r>
              <a:rPr lang="zh-TW" altLang="zh-TW" sz="2000" b="1" dirty="0"/>
              <a:t>統計資料」–收集統計資料</a:t>
            </a:r>
            <a:endParaRPr lang="zh-TW" altLang="zh-TW" sz="2000" dirty="0"/>
          </a:p>
          <a:p>
            <a:r>
              <a:rPr lang="zh-TW" altLang="zh-TW" sz="2000" dirty="0"/>
              <a:t>可以看到</a:t>
            </a:r>
            <a:r>
              <a:rPr lang="en-US" altLang="zh-TW" sz="2000" dirty="0"/>
              <a:t>UTM</a:t>
            </a:r>
            <a:r>
              <a:rPr lang="zh-TW" altLang="zh-TW" sz="2000" dirty="0"/>
              <a:t>丟棄</a:t>
            </a:r>
            <a:r>
              <a:rPr lang="en-US" altLang="zh-TW" sz="2000" dirty="0"/>
              <a:t>Facebook APP</a:t>
            </a:r>
            <a:r>
              <a:rPr lang="zh-TW" altLang="zh-TW" sz="2000" dirty="0"/>
              <a:t>應用的</a:t>
            </a:r>
            <a:r>
              <a:rPr lang="zh-TW" altLang="zh-TW" dirty="0"/>
              <a:t>統計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772816"/>
            <a:ext cx="8289702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165" y="836712"/>
            <a:ext cx="5495925" cy="444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24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硬體介紹與</a:t>
            </a:r>
            <a:r>
              <a:rPr lang="zh-TW" altLang="en-US" dirty="0" smtClean="0"/>
              <a:t>配置</a:t>
            </a:r>
            <a:r>
              <a:rPr lang="en-US" altLang="zh-TW" dirty="0" smtClean="0"/>
              <a:t>(cont.)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20" y="726241"/>
            <a:ext cx="8343841" cy="197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oup 2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649376"/>
              </p:ext>
            </p:extLst>
          </p:nvPr>
        </p:nvGraphicFramePr>
        <p:xfrm>
          <a:off x="939741" y="1988840"/>
          <a:ext cx="7467600" cy="429344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210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13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5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LED</a:t>
                      </a:r>
                      <a:r>
                        <a:rPr kumimoji="1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燈號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顏色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狀態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25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PWR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熄滅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USG 110 </a:t>
                      </a:r>
                      <a:r>
                        <a:rPr kumimoji="1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為關機狀態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綠燈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亮啟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USG 110 </a:t>
                      </a:r>
                      <a:r>
                        <a:rPr kumimoji="1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為開機狀態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5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紅燈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亮啟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硬體已有元件故障。請關閉設備，等待數分鐘後再重新啟動設備；如果重開後燈號依舊顯示紅色燈號，請聯絡您的廠商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2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SYS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綠燈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熄滅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USG 110  </a:t>
                      </a:r>
                      <a:r>
                        <a:rPr kumimoji="1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尚未完成開機，或是硬體已故障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0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亮啟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USG 110 </a:t>
                      </a:r>
                      <a:r>
                        <a:rPr kumimoji="1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已完成開機可正常運作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4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閃爍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USG 110  </a:t>
                      </a:r>
                      <a:r>
                        <a:rPr kumimoji="1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正在重開機或尚未完成開機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7025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WAN/LAN</a:t>
                      </a:r>
                      <a:endParaRPr kumimoji="1" lang="en-US" altLang="zh-TW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綠燈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熄滅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在此埠上沒有任何的流量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0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閃爍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在這些埠上正在傳送或接收資料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0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橘燈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熄滅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在此埠上沒有串接任何的線路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4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亮啟</a:t>
                      </a:r>
                      <a:endParaRPr kumimoji="1" lang="zh-TW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SzPct val="80000"/>
                        <a:buFont typeface="Arial" charset="0"/>
                        <a:defRPr kumimoji="1" sz="2200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  <a:sym typeface="Wingdings" pitchFamily="2" charset="2"/>
                        </a:defRPr>
                      </a:lvl2pPr>
                      <a:lvl3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SzPct val="80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標楷體" pitchFamily="65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此埠已串接線路</a:t>
                      </a:r>
                      <a:endParaRPr kumimoji="1" lang="zh-TW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網頁</a:t>
            </a:r>
            <a:r>
              <a:rPr lang="zh-TW" altLang="en-US" dirty="0" smtClean="0"/>
              <a:t>內容過濾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000" b="1" dirty="0" smtClean="0"/>
              <a:t>設</a:t>
            </a:r>
            <a:r>
              <a:rPr lang="zh-TW" altLang="en-US" sz="2000" b="1" dirty="0"/>
              <a:t>定</a:t>
            </a:r>
            <a:r>
              <a:rPr lang="zh-TW" altLang="zh-TW" sz="2000" b="1" dirty="0" smtClean="0"/>
              <a:t>–「</a:t>
            </a:r>
            <a:r>
              <a:rPr lang="en-US" altLang="zh-TW" sz="2000" b="1" dirty="0" smtClean="0"/>
              <a:t>UTM</a:t>
            </a:r>
            <a:r>
              <a:rPr lang="zh-TW" altLang="en-US" sz="2000" b="1" dirty="0" smtClean="0"/>
              <a:t>設定組合</a:t>
            </a:r>
            <a:r>
              <a:rPr lang="zh-TW" altLang="zh-TW" sz="2000" b="1" dirty="0" smtClean="0"/>
              <a:t>」–</a:t>
            </a:r>
            <a:r>
              <a:rPr lang="zh-TW" altLang="en-US" sz="2000" b="1" dirty="0" smtClean="0"/>
              <a:t>內容過濾</a:t>
            </a:r>
            <a:endParaRPr lang="zh-TW" altLang="zh-TW" sz="2000" dirty="0"/>
          </a:p>
          <a:p>
            <a:r>
              <a:rPr lang="zh-TW" altLang="en-US" sz="2000" dirty="0" smtClean="0"/>
              <a:t>新增一組</a:t>
            </a:r>
            <a:r>
              <a:rPr lang="en-US" altLang="zh-TW" sz="2000" dirty="0" err="1" smtClean="0"/>
              <a:t>web_deny</a:t>
            </a:r>
            <a:endParaRPr lang="zh-TW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" y="1988840"/>
            <a:ext cx="9144000" cy="449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5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網頁</a:t>
            </a:r>
            <a:r>
              <a:rPr lang="zh-TW" altLang="en-US" dirty="0" smtClean="0"/>
              <a:t>內容過濾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67544" y="881063"/>
            <a:ext cx="8352928" cy="5759450"/>
          </a:xfrm>
        </p:spPr>
        <p:txBody>
          <a:bodyPr/>
          <a:lstStyle/>
          <a:p>
            <a:r>
              <a:rPr lang="zh-TW" altLang="en-US" dirty="0" smtClean="0"/>
              <a:t>這裡已有類別分類</a:t>
            </a:r>
            <a:endParaRPr lang="zh-TW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08672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網頁</a:t>
            </a:r>
            <a:r>
              <a:rPr lang="zh-TW" altLang="en-US" dirty="0" smtClean="0"/>
              <a:t>內容過濾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67544" y="881063"/>
            <a:ext cx="8352928" cy="5759450"/>
          </a:xfrm>
        </p:spPr>
        <p:txBody>
          <a:bodyPr/>
          <a:lstStyle/>
          <a:p>
            <a:r>
              <a:rPr lang="zh-TW" altLang="en-US" dirty="0" smtClean="0"/>
              <a:t>新</a:t>
            </a:r>
            <a:r>
              <a:rPr lang="zh-TW" altLang="en-US" dirty="0"/>
              <a:t>增</a:t>
            </a:r>
            <a:r>
              <a:rPr lang="zh-TW" altLang="en-US" dirty="0" smtClean="0"/>
              <a:t>禁用網站</a:t>
            </a:r>
            <a:endParaRPr lang="zh-TW" altLang="zh-TW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49388"/>
            <a:ext cx="80391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網頁</a:t>
            </a:r>
            <a:r>
              <a:rPr lang="zh-TW" altLang="en-US" dirty="0" smtClean="0"/>
              <a:t>內容過濾</a:t>
            </a:r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23530"/>
            <a:ext cx="9105591" cy="2048188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3" y="3583225"/>
            <a:ext cx="9144000" cy="178740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4647738"/>
            <a:ext cx="9144000" cy="1969614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323528" y="980531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將制作好的 </a:t>
            </a:r>
            <a:r>
              <a:rPr lang="en-US" altLang="zh-TW" sz="2400" dirty="0" err="1" smtClean="0"/>
              <a:t>web_deny</a:t>
            </a:r>
            <a:r>
              <a:rPr lang="zh-TW" altLang="en-US" sz="2400" dirty="0" smtClean="0"/>
              <a:t>內容過濾套用到安全策略中</a:t>
            </a:r>
            <a:endParaRPr lang="zh-TW" altLang="zh-TW" sz="2400" dirty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4605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SSL-VPN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學校外部老師透過</a:t>
            </a:r>
            <a:r>
              <a:rPr lang="en-US" altLang="zh-TW" dirty="0" smtClean="0"/>
              <a:t>SSL-VPN</a:t>
            </a:r>
            <a:r>
              <a:rPr lang="zh-TW" altLang="en-US" dirty="0" smtClean="0"/>
              <a:t>方式存取學務主機</a:t>
            </a:r>
            <a:endParaRPr lang="en-US" altLang="zh-TW" dirty="0" smtClean="0"/>
          </a:p>
          <a:p>
            <a:r>
              <a:rPr lang="zh-TW" altLang="en-US" dirty="0" smtClean="0"/>
              <a:t>應用情境</a:t>
            </a:r>
            <a:endParaRPr lang="en-US" altLang="zh-TW" dirty="0" smtClean="0"/>
          </a:p>
          <a:p>
            <a:r>
              <a:rPr lang="en-US" altLang="zh-TW" dirty="0" smtClean="0"/>
              <a:t>SSL-VPN</a:t>
            </a:r>
            <a:r>
              <a:rPr lang="zh-TW" altLang="en-US" smtClean="0"/>
              <a:t>連線存取學校內部網</a:t>
            </a:r>
            <a:r>
              <a:rPr lang="zh-TW" altLang="en-US" dirty="0" smtClean="0"/>
              <a:t>段</a:t>
            </a:r>
            <a:endParaRPr lang="en-US" altLang="zh-TW" dirty="0" smtClean="0"/>
          </a:p>
          <a:p>
            <a:endParaRPr lang="zh-TW" altLang="en-US" dirty="0"/>
          </a:p>
        </p:txBody>
      </p:sp>
      <p:grpSp>
        <p:nvGrpSpPr>
          <p:cNvPr id="4" name="群組 4"/>
          <p:cNvGrpSpPr>
            <a:grpSpLocks/>
          </p:cNvGrpSpPr>
          <p:nvPr/>
        </p:nvGrpSpPr>
        <p:grpSpPr bwMode="auto">
          <a:xfrm>
            <a:off x="1165964" y="2366132"/>
            <a:ext cx="6806703" cy="4113607"/>
            <a:chOff x="2221166" y="2453459"/>
            <a:chExt cx="5375169" cy="2987600"/>
          </a:xfrm>
        </p:grpSpPr>
        <p:cxnSp>
          <p:nvCxnSpPr>
            <p:cNvPr id="5" name="直線接點 4"/>
            <p:cNvCxnSpPr/>
            <p:nvPr/>
          </p:nvCxnSpPr>
          <p:spPr>
            <a:xfrm flipV="1">
              <a:off x="5010349" y="3080506"/>
              <a:ext cx="455603" cy="619109"/>
            </a:xfrm>
            <a:prstGeom prst="line">
              <a:avLst/>
            </a:prstGeom>
            <a:ln w="38100">
              <a:solidFill>
                <a:srgbClr val="00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2" descr="C:\Users\Administrator\Documents\ZCNE_2015\USG icon\US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9927" y="3501008"/>
              <a:ext cx="2002224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7" descr="device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608" y="2699680"/>
              <a:ext cx="427711" cy="599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7" descr="device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4440" y="2725205"/>
              <a:ext cx="427711" cy="599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7" descr="device_ser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297" y="2780379"/>
              <a:ext cx="427711" cy="599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字方塊 53"/>
            <p:cNvSpPr txBox="1">
              <a:spLocks noChangeArrowheads="1"/>
            </p:cNvSpPr>
            <p:nvPr/>
          </p:nvSpPr>
          <p:spPr bwMode="auto">
            <a:xfrm>
              <a:off x="5105348" y="2453459"/>
              <a:ext cx="102264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115000"/>
                </a:lnSpc>
                <a:spcBef>
                  <a:spcPct val="20000"/>
                </a:spcBef>
                <a:buClr>
                  <a:srgbClr val="00357F"/>
                </a:buClr>
                <a:buFont typeface="Wingdings" pitchFamily="2" charset="2"/>
                <a:buChar char="§"/>
                <a:defRPr kumimoji="1" sz="2800" b="1">
                  <a:solidFill>
                    <a:schemeClr val="tx1"/>
                  </a:solidFill>
                  <a:latin typeface="Arial" charset="0"/>
                  <a:ea typeface="華康中黑體" pitchFamily="49" charset="-120"/>
                </a:defRPr>
              </a:lvl1pPr>
              <a:lvl2pPr marL="742950" indent="-285750" eaLnBrk="0" hangingPunct="0">
                <a:lnSpc>
                  <a:spcPct val="120000"/>
                </a:lnSpc>
                <a:spcBef>
                  <a:spcPct val="20000"/>
                </a:spcBef>
                <a:buClr>
                  <a:srgbClr val="E5411C"/>
                </a:buClr>
                <a:buChar char="•"/>
                <a:defRPr kumimoji="1" sz="2600">
                  <a:solidFill>
                    <a:schemeClr val="tx1"/>
                  </a:solidFill>
                  <a:latin typeface="Arial" charset="0"/>
                  <a:ea typeface="華康中黑體" pitchFamily="49" charset="-120"/>
                </a:defRPr>
              </a:lvl2pPr>
              <a:lvl3pPr marL="1143000" indent="-228600" eaLnBrk="0" hangingPunct="0">
                <a:lnSpc>
                  <a:spcPct val="120000"/>
                </a:lnSpc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華康中黑體" pitchFamily="49" charset="-120"/>
                </a:defRPr>
              </a:lvl3pPr>
              <a:lvl4pPr marL="1600200" indent="-228600" eaLnBrk="0" hangingPunct="0">
                <a:lnSpc>
                  <a:spcPct val="120000"/>
                </a:lnSpc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華康中黑體" pitchFamily="49" charset="-120"/>
                </a:defRPr>
              </a:lvl4pPr>
              <a:lvl5pPr marL="2057400" indent="-228600" eaLnBrk="0" hangingPunct="0">
                <a:lnSpc>
                  <a:spcPct val="120000"/>
                </a:lnSpc>
                <a:spcBef>
                  <a:spcPct val="20000"/>
                </a:spcBef>
                <a:defRPr kumimoji="1" sz="2400">
                  <a:solidFill>
                    <a:schemeClr val="tx1"/>
                  </a:solidFill>
                  <a:latin typeface="Arial" charset="0"/>
                  <a:ea typeface="華康中黑體" pitchFamily="49" charset="-120"/>
                </a:defRPr>
              </a:lvl5pPr>
              <a:lvl6pPr marL="25146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華康中黑體" pitchFamily="49" charset="-120"/>
                </a:defRPr>
              </a:lvl6pPr>
              <a:lvl7pPr marL="29718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華康中黑體" pitchFamily="49" charset="-120"/>
                </a:defRPr>
              </a:lvl7pPr>
              <a:lvl8pPr marL="34290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華康中黑體" pitchFamily="49" charset="-120"/>
                </a:defRPr>
              </a:lvl8pPr>
              <a:lvl9pPr marL="3886200" indent="-22860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華康中黑體" pitchFamily="49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1000" b="0">
                  <a:latin typeface="微軟正黑體" pitchFamily="34" charset="-120"/>
                  <a:ea typeface="微軟正黑體" pitchFamily="34" charset="-120"/>
                </a:rPr>
                <a:t>伺服器群組</a:t>
              </a:r>
              <a:endParaRPr lang="en-US" altLang="zh-TW" sz="1000" b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4753" y="2823815"/>
              <a:ext cx="1466850" cy="87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圓角矩形 11"/>
            <p:cNvSpPr/>
            <p:nvPr/>
          </p:nvSpPr>
          <p:spPr>
            <a:xfrm>
              <a:off x="6080303" y="2724915"/>
              <a:ext cx="1516032" cy="1063598"/>
            </a:xfrm>
            <a:prstGeom prst="roundRect">
              <a:avLst/>
            </a:prstGeom>
            <a:noFill/>
            <a:ln>
              <a:solidFill>
                <a:srgbClr val="8F9C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1" y="3898611"/>
              <a:ext cx="1002291" cy="792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圓形箭號 13"/>
            <p:cNvSpPr/>
            <p:nvPr/>
          </p:nvSpPr>
          <p:spPr>
            <a:xfrm rot="19960737">
              <a:off x="2221166" y="2939222"/>
              <a:ext cx="3449570" cy="2501837"/>
            </a:xfrm>
            <a:prstGeom prst="circularArrow">
              <a:avLst>
                <a:gd name="adj1" fmla="val 8448"/>
                <a:gd name="adj2" fmla="val 1331529"/>
                <a:gd name="adj3" fmla="val 19669332"/>
                <a:gd name="adj4" fmla="val 13113827"/>
                <a:gd name="adj5" fmla="val 17355"/>
              </a:avLst>
            </a:prstGeom>
            <a:solidFill>
              <a:schemeClr val="accent5">
                <a:lumMod val="75000"/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95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SSL-VPN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建議使用</a:t>
            </a:r>
            <a:r>
              <a:rPr lang="en-US" altLang="zh-TW" dirty="0" err="1" smtClean="0"/>
              <a:t>FireFox</a:t>
            </a:r>
            <a:r>
              <a:rPr lang="zh-TW" altLang="en-US" dirty="0" smtClean="0"/>
              <a:t>瀏覽器，並安裝最新版的</a:t>
            </a:r>
            <a:r>
              <a:rPr lang="en-US" altLang="zh-TW" dirty="0" smtClean="0"/>
              <a:t>JAVA</a:t>
            </a:r>
          </a:p>
          <a:p>
            <a:r>
              <a:rPr lang="en-US" altLang="zh-TW" dirty="0" smtClean="0"/>
              <a:t>Chrome</a:t>
            </a:r>
            <a:r>
              <a:rPr lang="zh-TW" altLang="en-US" dirty="0" smtClean="0"/>
              <a:t>瀏覽器因</a:t>
            </a:r>
            <a:r>
              <a:rPr lang="en-US" altLang="zh-TW" dirty="0" smtClean="0"/>
              <a:t>JAVA</a:t>
            </a:r>
            <a:r>
              <a:rPr lang="zh-TW" altLang="en-US" dirty="0" smtClean="0"/>
              <a:t>安全性，不相容</a:t>
            </a:r>
            <a:endParaRPr lang="en-US" altLang="zh-TW" dirty="0"/>
          </a:p>
          <a:p>
            <a:r>
              <a:rPr lang="en-US" altLang="zh-TW" dirty="0" smtClean="0"/>
              <a:t>IE</a:t>
            </a:r>
            <a:r>
              <a:rPr lang="zh-TW" altLang="en-US" dirty="0" smtClean="0"/>
              <a:t>使用者請打開相容性清單，把防火牆加入網站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請將此防火牆</a:t>
            </a:r>
            <a:r>
              <a:rPr lang="en-US" altLang="zh-TW" dirty="0" smtClean="0"/>
              <a:t>IP</a:t>
            </a:r>
            <a:r>
              <a:rPr lang="zh-TW" altLang="en-US" dirty="0" smtClean="0"/>
              <a:t>加入網頁相容性清單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320480" cy="339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2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SSL-VPN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進入瀏覽器後輸入帳號密碼選</a:t>
            </a:r>
            <a:r>
              <a:rPr lang="en-US" altLang="zh-TW" dirty="0" smtClean="0"/>
              <a:t>SSL-VPN</a:t>
            </a:r>
            <a:r>
              <a:rPr lang="zh-TW" altLang="en-US" dirty="0" smtClean="0"/>
              <a:t>登入</a:t>
            </a:r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485250" cy="471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940152" y="5085184"/>
            <a:ext cx="1014433" cy="2700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644008" y="3428999"/>
            <a:ext cx="1296144" cy="4852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6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所有安全警告「繼續」、「允許」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388471" y="2734429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732240" y="6093296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44457" y="5746201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安裝軟體後會需要重新開機</a:t>
            </a:r>
            <a:endParaRPr lang="zh-TW" altLang="en-US" sz="24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8077"/>
            <a:ext cx="9144000" cy="450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測試可以</a:t>
            </a:r>
            <a:r>
              <a:rPr lang="en-US" altLang="zh-TW" dirty="0" smtClean="0"/>
              <a:t>Ping</a:t>
            </a:r>
            <a:r>
              <a:rPr lang="zh-TW" altLang="en-US" dirty="0" smtClean="0"/>
              <a:t>到</a:t>
            </a:r>
            <a:r>
              <a:rPr lang="en-US" altLang="zh-TW" dirty="0" smtClean="0"/>
              <a:t>Lan1</a:t>
            </a:r>
            <a:r>
              <a:rPr lang="zh-TW" altLang="en-US" dirty="0"/>
              <a:t> </a:t>
            </a:r>
            <a:r>
              <a:rPr lang="en-US" altLang="zh-TW" dirty="0" smtClean="0"/>
              <a:t>IP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27600"/>
            <a:ext cx="8207375" cy="4466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7812360" y="2734429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39552" y="4077072"/>
            <a:ext cx="338437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964760" y="2886829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39552" y="1052736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請勿關閉瀏覽器，保持瀏覽器視窗於桌面上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SSL-VPN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759450"/>
          </a:xfrm>
        </p:spPr>
        <p:txBody>
          <a:bodyPr/>
          <a:lstStyle/>
          <a:p>
            <a:r>
              <a:rPr lang="en-US" altLang="zh-TW" dirty="0" smtClean="0"/>
              <a:t>Windows </a:t>
            </a:r>
            <a:r>
              <a:rPr lang="zh-TW" altLang="en-US" dirty="0" smtClean="0"/>
              <a:t>版</a:t>
            </a:r>
            <a:r>
              <a:rPr lang="en-US" altLang="zh-TW" dirty="0" smtClean="0"/>
              <a:t>SSL-VPN</a:t>
            </a:r>
            <a:r>
              <a:rPr lang="zh-TW" altLang="en-US" dirty="0" smtClean="0"/>
              <a:t>連線軟體</a:t>
            </a:r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644008" y="3428999"/>
            <a:ext cx="1296144" cy="4852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86" y="1490224"/>
            <a:ext cx="4144290" cy="345153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611" y="1454697"/>
            <a:ext cx="4220684" cy="348706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833935" y="5000625"/>
            <a:ext cx="31264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Operating System support list</a:t>
            </a:r>
          </a:p>
          <a:p>
            <a:r>
              <a:rPr lang="en-US" altLang="zh-TW" dirty="0"/>
              <a:t>Windows 10 (32- and 64-bit)</a:t>
            </a:r>
          </a:p>
          <a:p>
            <a:r>
              <a:rPr lang="en-US" altLang="zh-TW" dirty="0"/>
              <a:t>Windows 8/8.1 (32- and 64-bit)</a:t>
            </a:r>
          </a:p>
          <a:p>
            <a:r>
              <a:rPr lang="en-US" altLang="zh-TW" dirty="0"/>
              <a:t>Windows 7 (32- and 64-bit)</a:t>
            </a:r>
          </a:p>
          <a:p>
            <a:r>
              <a:rPr lang="en-US" altLang="zh-TW" dirty="0"/>
              <a:t>Windows XP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29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管理介面</a:t>
            </a:r>
            <a:r>
              <a:rPr lang="zh-TW" altLang="en-US" dirty="0" smtClean="0"/>
              <a:t>介紹</a:t>
            </a:r>
            <a:endParaRPr lang="zh-TW" altLang="en-US" dirty="0"/>
          </a:p>
        </p:txBody>
      </p:sp>
      <p:pic>
        <p:nvPicPr>
          <p:cNvPr id="5" name="圖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5300663"/>
            <a:ext cx="479742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realwall.cn/blog/wp-content/uploads/2013/10/conso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371475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http://icons.iconarchive.com/icons/jommans/emluator/256/My-Computer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970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10"/>
          <p:cNvSpPr txBox="1">
            <a:spLocks noChangeArrowheads="1"/>
          </p:cNvSpPr>
          <p:nvPr/>
        </p:nvSpPr>
        <p:spPr bwMode="auto">
          <a:xfrm>
            <a:off x="3016250" y="2652713"/>
            <a:ext cx="96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5000"/>
              </a:lnSpc>
              <a:spcBef>
                <a:spcPct val="20000"/>
              </a:spcBef>
              <a:buClr>
                <a:srgbClr val="00357F"/>
              </a:buClr>
              <a:buFont typeface="Wingdings" pitchFamily="2" charset="2"/>
              <a:buChar char="§"/>
              <a:defRPr kumimoji="1" sz="2800" b="1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AA1931"/>
              </a:buClr>
              <a:buSzPct val="5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FF9933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b="0">
                <a:latin typeface="微軟正黑體" pitchFamily="34" charset="-120"/>
                <a:ea typeface="微軟正黑體" pitchFamily="34" charset="-120"/>
              </a:rPr>
              <a:t>RJ-45</a:t>
            </a:r>
            <a:endParaRPr lang="zh-TW" altLang="en-US" sz="1800" b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15"/>
          <p:cNvSpPr txBox="1">
            <a:spLocks noChangeArrowheads="1"/>
          </p:cNvSpPr>
          <p:nvPr/>
        </p:nvSpPr>
        <p:spPr bwMode="auto">
          <a:xfrm>
            <a:off x="1536700" y="4227513"/>
            <a:ext cx="1081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5000"/>
              </a:lnSpc>
              <a:spcBef>
                <a:spcPct val="20000"/>
              </a:spcBef>
              <a:buClr>
                <a:srgbClr val="00357F"/>
              </a:buClr>
              <a:buFont typeface="Wingdings" pitchFamily="2" charset="2"/>
              <a:buChar char="§"/>
              <a:defRPr kumimoji="1" sz="2800" b="1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Clr>
                <a:srgbClr val="AA1931"/>
              </a:buClr>
              <a:buSzPct val="50000"/>
              <a:buFont typeface="Wingdings" pitchFamily="2" charset="2"/>
              <a:buChar char="l"/>
              <a:defRPr kumimoji="1" sz="2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FF9933"/>
              </a:buClr>
              <a:buSzPct val="6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Char char="•"/>
              <a:defRPr kumimoji="1" sz="160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b="0">
                <a:latin typeface="微軟正黑體" pitchFamily="34" charset="-120"/>
                <a:ea typeface="微軟正黑體" pitchFamily="34" charset="-120"/>
              </a:rPr>
              <a:t>DB-9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 b="0">
                <a:latin typeface="微軟正黑體" pitchFamily="34" charset="-120"/>
                <a:ea typeface="微軟正黑體" pitchFamily="34" charset="-120"/>
              </a:rPr>
              <a:t>RS-232 Console</a:t>
            </a:r>
            <a:endParaRPr lang="zh-TW" altLang="en-US" sz="1800" b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" name="Picture 9" descr="http://www.paa-automation.com/img/general/serial_port_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1928" flipH="1">
            <a:off x="1858169" y="4618831"/>
            <a:ext cx="1519238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內容版面配置區 7"/>
          <p:cNvSpPr>
            <a:spLocks noGrp="1"/>
          </p:cNvSpPr>
          <p:nvPr>
            <p:ph sz="half" idx="4294967295"/>
          </p:nvPr>
        </p:nvSpPr>
        <p:spPr>
          <a:xfrm>
            <a:off x="4948238" y="1196975"/>
            <a:ext cx="4160837" cy="3528169"/>
          </a:xfrm>
        </p:spPr>
        <p:txBody>
          <a:bodyPr/>
          <a:lstStyle/>
          <a:p>
            <a:pPr>
              <a:defRPr/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Default Login Info.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IP : https://192.168.1.1/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User/Pass : admin / 1234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USE WEB GUI</a:t>
            </a:r>
          </a:p>
          <a:p>
            <a:pPr marL="474663" lvl="1" indent="0">
              <a:buFont typeface="Wingdings" pitchFamily="2" charset="2"/>
              <a:buNone/>
              <a:defRPr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Console Login Info.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VT100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115200 bps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No flow control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20" y="726241"/>
            <a:ext cx="4422747" cy="104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手繪多邊形 7"/>
          <p:cNvSpPr/>
          <p:nvPr/>
        </p:nvSpPr>
        <p:spPr>
          <a:xfrm>
            <a:off x="2947988" y="1191491"/>
            <a:ext cx="571067" cy="1502497"/>
          </a:xfrm>
          <a:custGeom>
            <a:avLst/>
            <a:gdLst>
              <a:gd name="connsiteX0" fmla="*/ 844061 w 894201"/>
              <a:gd name="connsiteY0" fmla="*/ 0 h 1195754"/>
              <a:gd name="connsiteX1" fmla="*/ 801858 w 894201"/>
              <a:gd name="connsiteY1" fmla="*/ 858129 h 1195754"/>
              <a:gd name="connsiteX2" fmla="*/ 0 w 894201"/>
              <a:gd name="connsiteY2" fmla="*/ 1195754 h 119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4201" h="1195754">
                <a:moveTo>
                  <a:pt x="844061" y="0"/>
                </a:moveTo>
                <a:cubicBezTo>
                  <a:pt x="893298" y="329418"/>
                  <a:pt x="942535" y="658837"/>
                  <a:pt x="801858" y="858129"/>
                </a:cubicBezTo>
                <a:cubicBezTo>
                  <a:pt x="661181" y="1057421"/>
                  <a:pt x="330590" y="1126587"/>
                  <a:pt x="0" y="1195754"/>
                </a:cubicBezTo>
              </a:path>
            </a:pathLst>
          </a:cu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300192" y="5085184"/>
            <a:ext cx="198002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/>
              <a:t>連線軟體</a:t>
            </a:r>
            <a:endParaRPr lang="en-US" altLang="zh-TW" sz="3200" dirty="0" smtClean="0"/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Putty</a:t>
            </a: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超級終端機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080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SSL-VPN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759450"/>
          </a:xfrm>
        </p:spPr>
        <p:txBody>
          <a:bodyPr/>
          <a:lstStyle/>
          <a:p>
            <a:r>
              <a:rPr lang="en-US" altLang="zh-TW" dirty="0" smtClean="0"/>
              <a:t>Windows </a:t>
            </a:r>
            <a:r>
              <a:rPr lang="zh-TW" altLang="en-US" dirty="0" smtClean="0"/>
              <a:t>版</a:t>
            </a:r>
            <a:r>
              <a:rPr lang="en-US" altLang="zh-TW" dirty="0" smtClean="0"/>
              <a:t>SSL-VPN</a:t>
            </a:r>
            <a:r>
              <a:rPr lang="zh-TW" altLang="en-US" dirty="0" smtClean="0"/>
              <a:t>連線軟體</a:t>
            </a:r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25" y="1187457"/>
            <a:ext cx="4909990" cy="378519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25" y="4987262"/>
            <a:ext cx="51054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9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硬體介紹與</a:t>
            </a:r>
            <a:r>
              <a:rPr lang="zh-TW" altLang="en-US" dirty="0" smtClean="0"/>
              <a:t>配置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7348"/>
            <a:ext cx="8343841" cy="197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V="1">
            <a:off x="4711472" y="2585182"/>
            <a:ext cx="0" cy="69980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6156176" y="2585182"/>
            <a:ext cx="0" cy="69980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3563888" y="33569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連接縣網 </a:t>
            </a:r>
            <a:r>
              <a:rPr lang="en-US" altLang="zh-TW" dirty="0" err="1" smtClean="0"/>
              <a:t>TANet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5652120" y="321297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學校 </a:t>
            </a:r>
            <a:r>
              <a:rPr lang="en-US" altLang="zh-TW" dirty="0" smtClean="0"/>
              <a:t>Public IP</a:t>
            </a:r>
            <a:endParaRPr lang="zh-TW" altLang="en-US" dirty="0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2915816" y="2585182"/>
            <a:ext cx="0" cy="69980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827584" y="299695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SYS</a:t>
            </a:r>
            <a:r>
              <a:rPr lang="zh-TW" altLang="en-US" dirty="0" smtClean="0"/>
              <a:t> 閃爍 </a:t>
            </a:r>
            <a:r>
              <a:rPr lang="en-US" altLang="zh-TW" dirty="0" smtClean="0">
                <a:sym typeface="Wingdings" panose="05000000000000000000" pitchFamily="2" charset="2"/>
              </a:rPr>
              <a:t> </a:t>
            </a:r>
            <a:r>
              <a:rPr lang="zh-TW" altLang="en-US" dirty="0" smtClean="0">
                <a:sym typeface="Wingdings" panose="05000000000000000000" pitchFamily="2" charset="2"/>
              </a:rPr>
              <a:t>開機中</a:t>
            </a:r>
            <a:r>
              <a:rPr lang="en-US" altLang="zh-TW" dirty="0" smtClean="0">
                <a:sym typeface="Wingdings" panose="05000000000000000000" pitchFamily="2" charset="2"/>
              </a:rPr>
              <a:t/>
            </a:r>
            <a:br>
              <a:rPr lang="en-US" altLang="zh-TW" dirty="0" smtClean="0">
                <a:sym typeface="Wingdings" panose="05000000000000000000" pitchFamily="2" charset="2"/>
              </a:rPr>
            </a:br>
            <a:r>
              <a:rPr lang="en-US" altLang="zh-TW" dirty="0" smtClean="0">
                <a:sym typeface="Wingdings" panose="05000000000000000000" pitchFamily="2" charset="2"/>
              </a:rPr>
              <a:t>SYS</a:t>
            </a:r>
            <a:r>
              <a:rPr lang="zh-TW" altLang="en-US" dirty="0" smtClean="0">
                <a:sym typeface="Wingdings" panose="05000000000000000000" pitchFamily="2" charset="2"/>
              </a:rPr>
              <a:t> </a:t>
            </a:r>
            <a:r>
              <a:rPr lang="zh-TW" altLang="en-US" dirty="0">
                <a:sym typeface="Wingdings" panose="05000000000000000000" pitchFamily="2" charset="2"/>
              </a:rPr>
              <a:t>恆</a:t>
            </a:r>
            <a:r>
              <a:rPr lang="zh-TW" altLang="en-US" dirty="0" smtClean="0">
                <a:sym typeface="Wingdings" panose="05000000000000000000" pitchFamily="2" charset="2"/>
              </a:rPr>
              <a:t>亮綠燈 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 已開機</a:t>
            </a:r>
            <a:endParaRPr lang="en-US" altLang="zh-TW" dirty="0" smtClean="0">
              <a:sym typeface="Wingdings" panose="05000000000000000000" pitchFamily="2" charset="2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5652120" y="2795714"/>
            <a:ext cx="0" cy="16396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5004048" y="448504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NGN 10.1.1.254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115616" y="5229200"/>
            <a:ext cx="7150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OPT Port 10.1.1.0/24 </a:t>
            </a:r>
            <a:r>
              <a:rPr lang="zh-TW" altLang="en-US" sz="2400" dirty="0" smtClean="0"/>
              <a:t>網段需要透過</a:t>
            </a:r>
            <a:r>
              <a:rPr lang="en-US" altLang="zh-TW" sz="2400" dirty="0" smtClean="0"/>
              <a:t>WEB</a:t>
            </a:r>
            <a:r>
              <a:rPr lang="zh-TW" altLang="en-US" sz="2400" dirty="0" smtClean="0"/>
              <a:t>認證才能上網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420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WEB</a:t>
            </a:r>
            <a:r>
              <a:rPr lang="zh-TW" altLang="en-US" dirty="0" smtClean="0"/>
              <a:t>認證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應用情境</a:t>
            </a:r>
            <a:endParaRPr lang="en-US" altLang="zh-TW" dirty="0" smtClean="0"/>
          </a:p>
          <a:p>
            <a:r>
              <a:rPr lang="zh-TW" altLang="en-US" dirty="0" smtClean="0"/>
              <a:t>原設定</a:t>
            </a:r>
            <a:r>
              <a:rPr lang="en-US" altLang="zh-TW" dirty="0" smtClean="0"/>
              <a:t>OPT</a:t>
            </a:r>
            <a:r>
              <a:rPr lang="zh-TW" altLang="zh-TW" dirty="0"/>
              <a:t>接</a:t>
            </a:r>
            <a:r>
              <a:rPr lang="en-US" altLang="zh-TW" dirty="0" smtClean="0"/>
              <a:t>10.1.1.254/24</a:t>
            </a:r>
            <a:r>
              <a:rPr lang="zh-TW" altLang="zh-TW" dirty="0" smtClean="0"/>
              <a:t>發</a:t>
            </a:r>
            <a:r>
              <a:rPr lang="en-US" altLang="zh-TW" dirty="0"/>
              <a:t>DHCP</a:t>
            </a:r>
            <a:r>
              <a:rPr lang="zh-TW" altLang="zh-TW" dirty="0" smtClean="0"/>
              <a:t>區段</a:t>
            </a:r>
            <a:endParaRPr lang="zh-TW" altLang="zh-TW" dirty="0"/>
          </a:p>
          <a:p>
            <a:r>
              <a:rPr lang="zh-TW" altLang="zh-TW" dirty="0"/>
              <a:t>要調整為</a:t>
            </a:r>
            <a:r>
              <a:rPr lang="en-US" altLang="zh-TW" dirty="0"/>
              <a:t>WIFI_DHCP(10.1.1.111~253)</a:t>
            </a:r>
            <a:r>
              <a:rPr lang="zh-TW" altLang="zh-TW" dirty="0"/>
              <a:t>才要認證</a:t>
            </a:r>
          </a:p>
          <a:p>
            <a:r>
              <a:rPr lang="zh-TW" altLang="zh-TW" dirty="0"/>
              <a:t>自訂登入畫面</a:t>
            </a:r>
            <a:r>
              <a:rPr lang="zh-TW" altLang="zh-TW" dirty="0" smtClean="0"/>
              <a:t>訊息</a:t>
            </a:r>
            <a:endParaRPr lang="en-US" altLang="zh-TW" dirty="0" smtClean="0"/>
          </a:p>
          <a:p>
            <a:r>
              <a:rPr lang="zh-TW" altLang="en-US" dirty="0" smtClean="0"/>
              <a:t>查詢</a:t>
            </a:r>
            <a:r>
              <a:rPr lang="en-US" altLang="zh-TW" dirty="0" smtClean="0"/>
              <a:t>WEB</a:t>
            </a:r>
            <a:r>
              <a:rPr lang="zh-TW" altLang="en-US" dirty="0" smtClean="0"/>
              <a:t>登入狀況</a:t>
            </a:r>
            <a:endParaRPr lang="zh-TW" altLang="zh-TW" dirty="0"/>
          </a:p>
          <a:p>
            <a:endParaRPr lang="en-US" altLang="zh-TW" dirty="0" smtClean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864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WEB</a:t>
            </a:r>
            <a:r>
              <a:rPr lang="zh-TW" altLang="en-US" dirty="0" smtClean="0"/>
              <a:t>認證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設定–</a:t>
            </a:r>
            <a:r>
              <a:rPr lang="en-US" altLang="zh-TW" dirty="0"/>
              <a:t>WEB</a:t>
            </a:r>
            <a:r>
              <a:rPr lang="zh-TW" altLang="zh-TW" dirty="0"/>
              <a:t>認證–</a:t>
            </a:r>
            <a:r>
              <a:rPr lang="en-US" altLang="zh-TW" dirty="0"/>
              <a:t>WEB</a:t>
            </a:r>
            <a:r>
              <a:rPr lang="zh-TW" altLang="zh-TW" dirty="0"/>
              <a:t>認證策略摘要裡的規則</a:t>
            </a:r>
            <a:r>
              <a:rPr lang="zh-TW" altLang="zh-TW" dirty="0" smtClean="0"/>
              <a:t>修改</a:t>
            </a:r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55617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6076950" cy="479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線單箭頭接點 5"/>
          <p:cNvCxnSpPr/>
          <p:nvPr/>
        </p:nvCxnSpPr>
        <p:spPr>
          <a:xfrm flipV="1">
            <a:off x="4860032" y="4293096"/>
            <a:ext cx="0" cy="69980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4439335" y="490097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選需要做認證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641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WEB</a:t>
            </a:r>
            <a:r>
              <a:rPr lang="zh-TW" altLang="en-US" dirty="0" smtClean="0"/>
              <a:t>認證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WEB</a:t>
            </a:r>
            <a:r>
              <a:rPr lang="zh-TW" altLang="zh-TW" dirty="0" smtClean="0"/>
              <a:t>認證</a:t>
            </a:r>
            <a:r>
              <a:rPr lang="zh-TW" altLang="en-US" dirty="0" smtClean="0"/>
              <a:t>畫面</a:t>
            </a:r>
            <a:endParaRPr lang="en-US" altLang="zh-TW" dirty="0" smtClean="0"/>
          </a:p>
          <a:p>
            <a:endParaRPr lang="en-US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3" y="1324173"/>
            <a:ext cx="9144000" cy="48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查詢</a:t>
            </a:r>
            <a:r>
              <a:rPr lang="en-US" altLang="zh-TW" dirty="0"/>
              <a:t>WEB</a:t>
            </a:r>
            <a:r>
              <a:rPr lang="zh-TW" altLang="en-US" dirty="0"/>
              <a:t>認證登入狀況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DashBoard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系統狀態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登入使用者數目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55003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5176"/>
            <a:ext cx="8856984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8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新增使用者帳號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372269" cy="3744416"/>
          </a:xfrm>
        </p:spPr>
      </p:pic>
      <p:sp>
        <p:nvSpPr>
          <p:cNvPr id="9" name="文字方塊 8"/>
          <p:cNvSpPr txBox="1"/>
          <p:nvPr/>
        </p:nvSpPr>
        <p:spPr>
          <a:xfrm>
            <a:off x="467544" y="10692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設定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物件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使用者群組     來新增使用者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18129" y="5851468"/>
            <a:ext cx="458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err="1"/>
              <a:t>chc</a:t>
            </a:r>
            <a:r>
              <a:rPr lang="en-US" altLang="zh-TW" sz="2400" dirty="0"/>
              <a:t>  </a:t>
            </a:r>
            <a:r>
              <a:rPr lang="en-US" altLang="zh-TW" sz="2400" dirty="0" err="1"/>
              <a:t>tatung</a:t>
            </a:r>
            <a:r>
              <a:rPr lang="en-US" altLang="zh-TW" sz="2400" dirty="0"/>
              <a:t>  </a:t>
            </a:r>
            <a:r>
              <a:rPr lang="en-US" altLang="zh-TW" sz="2400" dirty="0" err="1" smtClean="0"/>
              <a:t>zni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三組帳號請勿刪除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982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登入帳號批次增加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指令碼</a:t>
            </a:r>
            <a:endParaRPr lang="en-US" altLang="zh-TW" dirty="0" smtClean="0"/>
          </a:p>
          <a:p>
            <a:r>
              <a:rPr lang="en-US" altLang="zh-TW" dirty="0"/>
              <a:t>configure terminal    </a:t>
            </a:r>
          </a:p>
          <a:p>
            <a:r>
              <a:rPr lang="en-US" altLang="zh-TW" dirty="0"/>
              <a:t>username </a:t>
            </a:r>
            <a:r>
              <a:rPr lang="en-US" altLang="zh-TW" dirty="0">
                <a:solidFill>
                  <a:srgbClr val="FF0000"/>
                </a:solidFill>
              </a:rPr>
              <a:t>abc1</a:t>
            </a:r>
            <a:r>
              <a:rPr lang="en-US" altLang="zh-TW" dirty="0"/>
              <a:t> password </a:t>
            </a:r>
            <a:r>
              <a:rPr lang="en-US" altLang="zh-TW" dirty="0">
                <a:solidFill>
                  <a:srgbClr val="FF0000"/>
                </a:solidFill>
              </a:rPr>
              <a:t>1234</a:t>
            </a:r>
            <a:r>
              <a:rPr lang="en-US" altLang="zh-TW" dirty="0"/>
              <a:t> user-type </a:t>
            </a:r>
            <a:r>
              <a:rPr lang="en-US" altLang="zh-TW" dirty="0">
                <a:solidFill>
                  <a:srgbClr val="FF0000"/>
                </a:solidFill>
              </a:rPr>
              <a:t>guest</a:t>
            </a:r>
          </a:p>
          <a:p>
            <a:r>
              <a:rPr lang="en-US" altLang="zh-TW" dirty="0"/>
              <a:t>username </a:t>
            </a:r>
            <a:r>
              <a:rPr lang="en-US" altLang="zh-TW" dirty="0">
                <a:solidFill>
                  <a:srgbClr val="FF0000"/>
                </a:solidFill>
              </a:rPr>
              <a:t>abc2</a:t>
            </a:r>
            <a:r>
              <a:rPr lang="en-US" altLang="zh-TW" dirty="0"/>
              <a:t> password </a:t>
            </a:r>
            <a:r>
              <a:rPr lang="en-US" altLang="zh-TW" dirty="0">
                <a:solidFill>
                  <a:srgbClr val="FF0000"/>
                </a:solidFill>
              </a:rPr>
              <a:t>1235</a:t>
            </a:r>
            <a:r>
              <a:rPr lang="en-US" altLang="zh-TW" dirty="0"/>
              <a:t> user-type </a:t>
            </a:r>
            <a:r>
              <a:rPr lang="en-US" altLang="zh-TW" dirty="0">
                <a:solidFill>
                  <a:srgbClr val="FF0000"/>
                </a:solidFill>
              </a:rPr>
              <a:t>guest</a:t>
            </a:r>
          </a:p>
          <a:p>
            <a:r>
              <a:rPr lang="en-US" altLang="zh-TW" dirty="0" smtClean="0"/>
              <a:t>write    </a:t>
            </a:r>
            <a:endParaRPr lang="en-US" altLang="zh-TW" dirty="0"/>
          </a:p>
          <a:p>
            <a:r>
              <a:rPr lang="en-US" altLang="zh-TW" dirty="0" smtClean="0"/>
              <a:t>Exit</a:t>
            </a:r>
          </a:p>
          <a:p>
            <a:r>
              <a:rPr lang="zh-TW" altLang="en-US" dirty="0" smtClean="0"/>
              <a:t>執行結果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4365104"/>
            <a:ext cx="7272808" cy="1959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2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Vantage Report (VRPT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可儲存超過一周以上的</a:t>
            </a:r>
            <a:r>
              <a:rPr lang="en-US" altLang="zh-TW" dirty="0" smtClean="0"/>
              <a:t>Log</a:t>
            </a:r>
            <a:r>
              <a:rPr lang="zh-TW" altLang="en-US" dirty="0" smtClean="0"/>
              <a:t>資料</a:t>
            </a:r>
            <a:endParaRPr lang="en-US" altLang="zh-TW" dirty="0" smtClean="0"/>
          </a:p>
          <a:p>
            <a:r>
              <a:rPr lang="zh-TW" altLang="en-US" dirty="0" smtClean="0"/>
              <a:t>分析的報表排程寄送到</a:t>
            </a:r>
            <a:r>
              <a:rPr lang="en-US" altLang="zh-TW" dirty="0" smtClean="0"/>
              <a:t>E-Mail</a:t>
            </a:r>
            <a:r>
              <a:rPr lang="zh-TW" altLang="en-US" dirty="0" smtClean="0"/>
              <a:t>信箱</a:t>
            </a:r>
            <a:endParaRPr lang="en-US" altLang="zh-TW" dirty="0" smtClean="0"/>
          </a:p>
          <a:p>
            <a:r>
              <a:rPr lang="en-US" altLang="zh-TW" dirty="0" smtClean="0"/>
              <a:t>VRPT 4.0</a:t>
            </a:r>
            <a:r>
              <a:rPr lang="zh-TW" altLang="en-US" dirty="0" smtClean="0"/>
              <a:t>提供</a:t>
            </a:r>
            <a:r>
              <a:rPr lang="zh-TW" altLang="en-US" dirty="0"/>
              <a:t>一個</a:t>
            </a:r>
            <a:r>
              <a:rPr lang="zh-TW" altLang="en-US" dirty="0" smtClean="0"/>
              <a:t>免費</a:t>
            </a:r>
            <a:r>
              <a:rPr lang="en-US" altLang="zh-TW" dirty="0" smtClean="0"/>
              <a:t>USG</a:t>
            </a:r>
            <a:r>
              <a:rPr lang="zh-TW" altLang="en-US" dirty="0" smtClean="0"/>
              <a:t>裝置授權</a:t>
            </a:r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96952"/>
            <a:ext cx="7229475" cy="3402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6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系統需求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4096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67544" y="5593391"/>
            <a:ext cx="4392488" cy="571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83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管理介面介紹（</a:t>
            </a:r>
            <a:r>
              <a:rPr lang="en-US" altLang="zh-TW" dirty="0" smtClean="0"/>
              <a:t>cont.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Dashboard – </a:t>
            </a:r>
            <a:r>
              <a:rPr lang="zh-TW" altLang="en-US" dirty="0" smtClean="0"/>
              <a:t>常用資訊</a:t>
            </a:r>
            <a:endParaRPr lang="en-US" altLang="zh-TW" dirty="0" smtClean="0"/>
          </a:p>
          <a:p>
            <a:r>
              <a:rPr lang="en-US" altLang="zh-TW" dirty="0" smtClean="0"/>
              <a:t>Monitor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查詢資訊</a:t>
            </a:r>
            <a:endParaRPr lang="en-US" altLang="zh-TW" dirty="0" smtClean="0"/>
          </a:p>
          <a:p>
            <a:r>
              <a:rPr lang="en-US" altLang="zh-TW" dirty="0" smtClean="0"/>
              <a:t>Configuration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進行設定</a:t>
            </a:r>
            <a:endParaRPr lang="en-US" altLang="zh-TW" dirty="0" smtClean="0"/>
          </a:p>
          <a:p>
            <a:r>
              <a:rPr lang="en-US" altLang="zh-TW" dirty="0" smtClean="0"/>
              <a:t>Maintenance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設備維護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7736"/>
            <a:ext cx="8100701" cy="165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系統需求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8712968" cy="3240360"/>
          </a:xfrm>
        </p:spPr>
      </p:pic>
      <p:sp>
        <p:nvSpPr>
          <p:cNvPr id="6" name="文字方塊 5"/>
          <p:cNvSpPr txBox="1"/>
          <p:nvPr/>
        </p:nvSpPr>
        <p:spPr>
          <a:xfrm>
            <a:off x="1187624" y="4589146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Vantage Report 4.0 </a:t>
            </a:r>
            <a:r>
              <a:rPr lang="zh-TW" altLang="en-US" sz="2400" dirty="0" smtClean="0"/>
              <a:t>會用到的</a:t>
            </a:r>
            <a:r>
              <a:rPr lang="en-US" altLang="zh-TW" sz="2400" dirty="0" smtClean="0"/>
              <a:t>Port </a:t>
            </a:r>
          </a:p>
          <a:p>
            <a:r>
              <a:rPr lang="en-US" altLang="zh-TW" sz="2400" dirty="0" smtClean="0"/>
              <a:t>MySQL 3316 (TCP)</a:t>
            </a:r>
          </a:p>
          <a:p>
            <a:r>
              <a:rPr lang="en-US" altLang="zh-TW" sz="2400" dirty="0" smtClean="0"/>
              <a:t>Web Server 8080  (TCP)</a:t>
            </a:r>
          </a:p>
          <a:p>
            <a:r>
              <a:rPr lang="en-US" altLang="zh-TW" sz="2400" dirty="0" smtClean="0"/>
              <a:t>Syslog Server 514 (DUP)  </a:t>
            </a:r>
          </a:p>
          <a:p>
            <a:r>
              <a:rPr lang="zh-TW" altLang="en-US" sz="2400" dirty="0" smtClean="0"/>
              <a:t>安裝完成會需要重新啟動電腦</a:t>
            </a:r>
            <a:endParaRPr lang="en-US" altLang="zh-TW" sz="2400" dirty="0" smtClean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727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系統需求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971600" y="4941168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Windows </a:t>
            </a:r>
            <a:r>
              <a:rPr lang="zh-TW" altLang="en-US" sz="2400" dirty="0" smtClean="0"/>
              <a:t>防火牆請在輸入規則中</a:t>
            </a:r>
            <a:endParaRPr lang="en-US" altLang="zh-TW" sz="2400" dirty="0" smtClean="0"/>
          </a:p>
          <a:p>
            <a:r>
              <a:rPr lang="zh-TW" altLang="en-US" sz="2400" dirty="0" smtClean="0"/>
              <a:t>允許 </a:t>
            </a:r>
            <a:r>
              <a:rPr lang="en-US" altLang="zh-TW" sz="2400" dirty="0"/>
              <a:t>MySQL 3316 (TCP)</a:t>
            </a:r>
          </a:p>
          <a:p>
            <a:r>
              <a:rPr lang="en-US" altLang="zh-TW" sz="2400" dirty="0"/>
              <a:t>Web Server 8080  (TCP)</a:t>
            </a:r>
          </a:p>
          <a:p>
            <a:r>
              <a:rPr lang="en-US" altLang="zh-TW" sz="2400" dirty="0"/>
              <a:t>Syslog Server 514 (DUP) 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35013"/>
            <a:ext cx="8448675" cy="420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系統需求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971600" y="4941168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Windows </a:t>
            </a:r>
            <a:r>
              <a:rPr lang="zh-TW" altLang="en-US" sz="2400" dirty="0" smtClean="0"/>
              <a:t>防火牆請在輸入規則中</a:t>
            </a:r>
            <a:endParaRPr lang="en-US" altLang="zh-TW" sz="2400" dirty="0" smtClean="0"/>
          </a:p>
          <a:p>
            <a:r>
              <a:rPr lang="zh-TW" altLang="en-US" sz="2400" dirty="0" smtClean="0"/>
              <a:t>允許 </a:t>
            </a:r>
            <a:r>
              <a:rPr lang="en-US" altLang="zh-TW" sz="2400" dirty="0"/>
              <a:t>MySQL 3316 (TCP)</a:t>
            </a:r>
          </a:p>
          <a:p>
            <a:r>
              <a:rPr lang="en-US" altLang="zh-TW" sz="2400" dirty="0"/>
              <a:t>Web Server 8080  (TCP)</a:t>
            </a:r>
          </a:p>
          <a:p>
            <a:r>
              <a:rPr lang="en-US" altLang="zh-TW" sz="2400" dirty="0"/>
              <a:t>Syslog Server 514 (DUP) </a:t>
            </a:r>
            <a:endParaRPr lang="zh-TW" altLang="en-US" sz="24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7553325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設定</a:t>
            </a:r>
            <a:r>
              <a:rPr lang="en-US" altLang="zh-TW" dirty="0" smtClean="0"/>
              <a:t>USG</a:t>
            </a:r>
            <a:r>
              <a:rPr lang="zh-TW" altLang="en-US" dirty="0" smtClean="0"/>
              <a:t>傳送</a:t>
            </a:r>
            <a:r>
              <a:rPr lang="en-US" altLang="zh-TW" dirty="0" smtClean="0"/>
              <a:t>Log</a:t>
            </a:r>
            <a:r>
              <a:rPr lang="zh-TW" altLang="en-US" dirty="0" smtClean="0"/>
              <a:t>至</a:t>
            </a:r>
            <a:r>
              <a:rPr lang="en-US" altLang="zh-TW" dirty="0" smtClean="0"/>
              <a:t>VRPT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" y="1124744"/>
            <a:ext cx="9144000" cy="3672408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 flipV="1">
            <a:off x="6516216" y="4051207"/>
            <a:ext cx="0" cy="149189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1475656" y="5543097"/>
            <a:ext cx="712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/>
              <a:t>設定</a:t>
            </a:r>
            <a:r>
              <a:rPr lang="en-US" altLang="zh-TW" sz="2400" dirty="0" smtClean="0"/>
              <a:t>&gt;</a:t>
            </a:r>
            <a:r>
              <a:rPr lang="zh-TW" altLang="en-US" sz="2400" dirty="0" smtClean="0"/>
              <a:t>日誌</a:t>
            </a:r>
            <a:r>
              <a:rPr lang="en-US" altLang="zh-TW" sz="2400" dirty="0" smtClean="0"/>
              <a:t>&amp;</a:t>
            </a:r>
            <a:r>
              <a:rPr lang="zh-TW" altLang="en-US" sz="2400" dirty="0" smtClean="0"/>
              <a:t>報告</a:t>
            </a:r>
            <a:r>
              <a:rPr lang="en-US" altLang="zh-TW" sz="2400" dirty="0" smtClean="0"/>
              <a:t>&gt;</a:t>
            </a:r>
            <a:r>
              <a:rPr lang="zh-TW" altLang="en-US" sz="2400" dirty="0" smtClean="0"/>
              <a:t>日誌設定      建立</a:t>
            </a:r>
            <a:r>
              <a:rPr lang="en-US" altLang="zh-TW" sz="2400" dirty="0" err="1" smtClean="0"/>
              <a:t>Log_Server</a:t>
            </a:r>
            <a:r>
              <a:rPr lang="en-US" altLang="zh-TW" sz="2400" dirty="0" smtClean="0"/>
              <a:t> IP</a:t>
            </a:r>
            <a:r>
              <a:rPr lang="zh-TW" altLang="en-US" sz="2400" dirty="0" smtClean="0"/>
              <a:t>位址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856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設定</a:t>
            </a:r>
            <a:r>
              <a:rPr lang="en-US" altLang="zh-TW" dirty="0" smtClean="0"/>
              <a:t>USG</a:t>
            </a:r>
            <a:r>
              <a:rPr lang="zh-TW" altLang="en-US" dirty="0" smtClean="0"/>
              <a:t>傳送</a:t>
            </a:r>
            <a:r>
              <a:rPr lang="en-US" altLang="zh-TW" dirty="0" smtClean="0"/>
              <a:t>Log</a:t>
            </a:r>
            <a:r>
              <a:rPr lang="zh-TW" altLang="en-US" dirty="0" smtClean="0"/>
              <a:t>至</a:t>
            </a:r>
            <a:r>
              <a:rPr lang="en-US" altLang="zh-TW" dirty="0" smtClean="0"/>
              <a:t>VRPT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" y="1700808"/>
            <a:ext cx="6402139" cy="4608512"/>
          </a:xfrm>
        </p:spPr>
      </p:pic>
      <p:cxnSp>
        <p:nvCxnSpPr>
          <p:cNvPr id="8" name="直線單箭頭接點 7"/>
          <p:cNvCxnSpPr/>
          <p:nvPr/>
        </p:nvCxnSpPr>
        <p:spPr>
          <a:xfrm flipH="1">
            <a:off x="2915816" y="1268760"/>
            <a:ext cx="1440160" cy="17503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2915816" y="766532"/>
            <a:ext cx="2260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err="1" smtClean="0">
                <a:solidFill>
                  <a:srgbClr val="FF0000"/>
                </a:solidFill>
              </a:rPr>
              <a:t>Log_Server_IP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682325" y="403224"/>
            <a:ext cx="2282163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Application Patrol</a:t>
            </a:r>
          </a:p>
          <a:p>
            <a:r>
              <a:rPr lang="en-US" altLang="zh-TW" dirty="0"/>
              <a:t>Auth. Policy</a:t>
            </a:r>
          </a:p>
          <a:p>
            <a:r>
              <a:rPr lang="en-US" altLang="zh-TW" dirty="0"/>
              <a:t>Default</a:t>
            </a:r>
          </a:p>
          <a:p>
            <a:r>
              <a:rPr lang="en-US" altLang="zh-TW" dirty="0"/>
              <a:t>DHCP</a:t>
            </a:r>
          </a:p>
          <a:p>
            <a:r>
              <a:rPr lang="en-US" altLang="zh-TW" dirty="0"/>
              <a:t>Forward Clear Mails</a:t>
            </a:r>
          </a:p>
          <a:p>
            <a:r>
              <a:rPr lang="en-US" altLang="zh-TW" dirty="0"/>
              <a:t>Forward web sites</a:t>
            </a:r>
          </a:p>
          <a:p>
            <a:r>
              <a:rPr lang="en-US" altLang="zh-TW" dirty="0"/>
              <a:t>IDP</a:t>
            </a:r>
          </a:p>
          <a:p>
            <a:r>
              <a:rPr lang="en-US" altLang="zh-TW" dirty="0"/>
              <a:t>IKE</a:t>
            </a:r>
          </a:p>
          <a:p>
            <a:r>
              <a:rPr lang="en-US" altLang="zh-TW" dirty="0"/>
              <a:t>Interface</a:t>
            </a:r>
          </a:p>
          <a:p>
            <a:r>
              <a:rPr lang="en-US" altLang="zh-TW" dirty="0"/>
              <a:t>Interface Statistics</a:t>
            </a:r>
          </a:p>
          <a:p>
            <a:r>
              <a:rPr lang="en-US" altLang="zh-TW" dirty="0"/>
              <a:t>IP-MAC Binding</a:t>
            </a:r>
          </a:p>
          <a:p>
            <a:r>
              <a:rPr lang="en-US" altLang="zh-TW" dirty="0" err="1"/>
              <a:t>IPSec</a:t>
            </a:r>
            <a:endParaRPr lang="en-US" altLang="zh-TW" dirty="0"/>
          </a:p>
          <a:p>
            <a:r>
              <a:rPr lang="en-US" altLang="zh-TW" dirty="0"/>
              <a:t>NAT</a:t>
            </a:r>
          </a:p>
          <a:p>
            <a:r>
              <a:rPr lang="en-US" altLang="zh-TW" dirty="0"/>
              <a:t>Policy Route</a:t>
            </a:r>
          </a:p>
          <a:p>
            <a:r>
              <a:rPr lang="en-US" altLang="zh-TW" dirty="0"/>
              <a:t>Port Grouping</a:t>
            </a:r>
          </a:p>
          <a:p>
            <a:r>
              <a:rPr lang="en-US" altLang="zh-TW" dirty="0"/>
              <a:t>Routing Protocol</a:t>
            </a:r>
          </a:p>
          <a:p>
            <a:r>
              <a:rPr lang="en-US" altLang="zh-TW" dirty="0"/>
              <a:t>Security Policy Control</a:t>
            </a:r>
          </a:p>
          <a:p>
            <a:r>
              <a:rPr lang="en-US" altLang="zh-TW" dirty="0"/>
              <a:t>Sessions Limit</a:t>
            </a:r>
          </a:p>
          <a:p>
            <a:r>
              <a:rPr lang="en-US" altLang="zh-TW" dirty="0"/>
              <a:t>SSL VPN</a:t>
            </a:r>
          </a:p>
          <a:p>
            <a:r>
              <a:rPr lang="en-US" altLang="zh-TW" dirty="0"/>
              <a:t>System</a:t>
            </a:r>
          </a:p>
          <a:p>
            <a:r>
              <a:rPr lang="en-US" altLang="zh-TW" dirty="0"/>
              <a:t>System Monitoring</a:t>
            </a:r>
          </a:p>
          <a:p>
            <a:r>
              <a:rPr lang="en-US" altLang="zh-TW" dirty="0"/>
              <a:t>Traffic Log	</a:t>
            </a:r>
          </a:p>
          <a:p>
            <a:r>
              <a:rPr lang="en-US" altLang="zh-TW" dirty="0"/>
              <a:t>User</a:t>
            </a:r>
            <a:endParaRPr lang="zh-TW" altLang="en-US" dirty="0"/>
          </a:p>
        </p:txBody>
      </p:sp>
      <p:cxnSp>
        <p:nvCxnSpPr>
          <p:cNvPr id="15" name="直線單箭頭接點 14"/>
          <p:cNvCxnSpPr/>
          <p:nvPr/>
        </p:nvCxnSpPr>
        <p:spPr>
          <a:xfrm flipH="1">
            <a:off x="5044153" y="3933056"/>
            <a:ext cx="1638172" cy="87518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66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Log_Server</a:t>
            </a:r>
            <a:r>
              <a:rPr lang="en-US" altLang="zh-TW" dirty="0" smtClean="0"/>
              <a:t> </a:t>
            </a:r>
            <a:r>
              <a:rPr lang="zh-TW" altLang="en-US" dirty="0" smtClean="0"/>
              <a:t>登入畫面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5576" y="4945781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透過瀏覽器開啟 </a:t>
            </a:r>
            <a:r>
              <a:rPr lang="en-US" altLang="zh-TW" sz="2400" dirty="0" smtClean="0"/>
              <a:t>http:/IP</a:t>
            </a:r>
            <a:r>
              <a:rPr lang="zh-TW" altLang="en-US" sz="2400" dirty="0" smtClean="0"/>
              <a:t>位置</a:t>
            </a:r>
            <a:r>
              <a:rPr lang="en-US" altLang="zh-TW" sz="2400" dirty="0" smtClean="0"/>
              <a:t>:8080</a:t>
            </a:r>
          </a:p>
          <a:p>
            <a:r>
              <a:rPr lang="zh-TW" altLang="en-US" sz="2400" dirty="0" smtClean="0"/>
              <a:t>預設帳號密碼  </a:t>
            </a:r>
            <a:r>
              <a:rPr lang="en-US" altLang="zh-TW" sz="2400" dirty="0" smtClean="0"/>
              <a:t>root  / root</a:t>
            </a:r>
            <a:endParaRPr lang="en-US" altLang="zh-TW" sz="2400" dirty="0"/>
          </a:p>
          <a:p>
            <a:endParaRPr lang="zh-TW" altLang="en-US" sz="2400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19"/>
            <a:ext cx="8207375" cy="4037061"/>
          </a:xfrm>
        </p:spPr>
      </p:pic>
    </p:spTree>
    <p:extLst>
      <p:ext uri="{BB962C8B-B14F-4D97-AF65-F5344CB8AC3E}">
        <p14:creationId xmlns:p14="http://schemas.microsoft.com/office/powerpoint/2010/main" val="223412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系統畫面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" y="908720"/>
            <a:ext cx="8964488" cy="5328592"/>
          </a:xfrm>
        </p:spPr>
      </p:pic>
    </p:spTree>
    <p:extLst>
      <p:ext uri="{BB962C8B-B14F-4D97-AF65-F5344CB8AC3E}">
        <p14:creationId xmlns:p14="http://schemas.microsoft.com/office/powerpoint/2010/main" val="371483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Monitor(</a:t>
            </a:r>
            <a:r>
              <a:rPr lang="zh-TW" altLang="en-US" dirty="0" smtClean="0"/>
              <a:t>監看系統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" y="908720"/>
            <a:ext cx="9136863" cy="5328592"/>
          </a:xfrm>
        </p:spPr>
      </p:pic>
    </p:spTree>
    <p:extLst>
      <p:ext uri="{BB962C8B-B14F-4D97-AF65-F5344CB8AC3E}">
        <p14:creationId xmlns:p14="http://schemas.microsoft.com/office/powerpoint/2010/main" val="8542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Report(</a:t>
            </a:r>
            <a:r>
              <a:rPr lang="zh-TW" altLang="en-US" dirty="0" smtClean="0"/>
              <a:t>報告分析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748464" cy="5256584"/>
          </a:xfrm>
        </p:spPr>
      </p:pic>
    </p:spTree>
    <p:extLst>
      <p:ext uri="{BB962C8B-B14F-4D97-AF65-F5344CB8AC3E}">
        <p14:creationId xmlns:p14="http://schemas.microsoft.com/office/powerpoint/2010/main" val="32094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Log(Raw DATA)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" y="1052736"/>
            <a:ext cx="8820472" cy="5400600"/>
          </a:xfrm>
        </p:spPr>
      </p:pic>
    </p:spTree>
    <p:extLst>
      <p:ext uri="{BB962C8B-B14F-4D97-AF65-F5344CB8AC3E}">
        <p14:creationId xmlns:p14="http://schemas.microsoft.com/office/powerpoint/2010/main" val="24602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5737" y="188640"/>
            <a:ext cx="6840759" cy="762001"/>
          </a:xfrm>
        </p:spPr>
        <p:txBody>
          <a:bodyPr/>
          <a:lstStyle/>
          <a:p>
            <a:r>
              <a:rPr lang="zh-TW" altLang="en-US" dirty="0"/>
              <a:t>基本操作</a:t>
            </a:r>
            <a:r>
              <a:rPr lang="zh-TW" altLang="en-US" dirty="0" smtClean="0"/>
              <a:t>設定 </a:t>
            </a:r>
            <a:r>
              <a:rPr lang="en-US" altLang="zh-TW" dirty="0" smtClean="0"/>
              <a:t>– Port </a:t>
            </a:r>
            <a:r>
              <a:rPr lang="zh-TW" altLang="en-US" dirty="0" smtClean="0"/>
              <a:t>角色與 </a:t>
            </a:r>
            <a:r>
              <a:rPr lang="en-US" altLang="zh-TW" dirty="0" smtClean="0"/>
              <a:t>Zone</a:t>
            </a:r>
            <a:r>
              <a:rPr lang="zh-TW" altLang="en-US" dirty="0" smtClean="0"/>
              <a:t>（對</a:t>
            </a:r>
            <a:r>
              <a:rPr lang="zh-TW" altLang="en-US" dirty="0"/>
              <a:t>應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33524"/>
            <a:ext cx="7642423" cy="412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79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維護管理功能 </a:t>
            </a:r>
            <a:r>
              <a:rPr lang="en-US" altLang="zh-TW" dirty="0" smtClean="0"/>
              <a:t>– Monitor(cont.)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檢視設備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流量統計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- By Interface, User/IP, Port/Service, Website Hit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21185"/>
            <a:ext cx="5819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1" y="2861468"/>
            <a:ext cx="8304109" cy="380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3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維護管理功能 </a:t>
            </a:r>
            <a:r>
              <a:rPr lang="en-US" altLang="zh-TW" dirty="0" smtClean="0"/>
              <a:t>– Monitor(cont.)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sz="2000" dirty="0" smtClean="0">
                <a:solidFill>
                  <a:srgbClr val="FF0000"/>
                </a:solidFill>
              </a:rPr>
              <a:t>System-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default.conf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lvl="0"/>
            <a:r>
              <a:rPr lang="en-US" altLang="zh-TW" sz="2000" dirty="0" smtClean="0">
                <a:solidFill>
                  <a:srgbClr val="FF0000"/>
                </a:solidFill>
              </a:rPr>
              <a:t>Startup-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config.conf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lvl="0"/>
            <a:r>
              <a:rPr lang="en-US" altLang="zh-TW" sz="2000" dirty="0" err="1" smtClean="0">
                <a:solidFill>
                  <a:srgbClr val="FF0000"/>
                </a:solidFill>
              </a:rPr>
              <a:t>Lastgood.conf</a:t>
            </a:r>
            <a:endParaRPr lang="en-US" altLang="zh-TW" sz="20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zh-TW" altLang="zh-TW" dirty="0"/>
          </a:p>
          <a:p>
            <a:pPr marL="0" indent="0">
              <a:buNone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維護管理功能 </a:t>
            </a:r>
            <a:r>
              <a:rPr lang="en-US" altLang="zh-TW" dirty="0" smtClean="0"/>
              <a:t>– Monitor(cont.)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zh-TW" altLang="zh-TW" dirty="0"/>
          </a:p>
          <a:p>
            <a:pPr marL="0" indent="0">
              <a:buNone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381642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971600" y="1052736"/>
            <a:ext cx="4305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檢視韌體發行日期與版本            </a:t>
            </a:r>
            <a:endParaRPr lang="en-US" altLang="zh-TW" dirty="0" smtClean="0"/>
          </a:p>
          <a:p>
            <a:r>
              <a:rPr lang="zh-TW" altLang="en-US" dirty="0" smtClean="0"/>
              <a:t>注意一點  上方的</a:t>
            </a:r>
            <a:r>
              <a:rPr lang="en-US" altLang="zh-TW" dirty="0" smtClean="0"/>
              <a:t>Reboot now  </a:t>
            </a:r>
            <a:r>
              <a:rPr lang="zh-TW" altLang="en-US" dirty="0" smtClean="0"/>
              <a:t>不要去執行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913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維護管理功能 </a:t>
            </a:r>
            <a:r>
              <a:rPr lang="en-US" altLang="zh-TW" dirty="0" smtClean="0"/>
              <a:t>– Monitor(cont.)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zh-TW" altLang="zh-TW" dirty="0"/>
          </a:p>
          <a:p>
            <a:pPr marL="0" indent="0">
              <a:buNone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988840"/>
            <a:ext cx="9144000" cy="381642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97660" y="839802"/>
            <a:ext cx="4356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維護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檔案管理程式</a:t>
            </a:r>
            <a:r>
              <a:rPr lang="en-US" altLang="zh-TW" dirty="0" smtClean="0"/>
              <a:t>&gt;Shell</a:t>
            </a:r>
            <a:r>
              <a:rPr lang="zh-TW" altLang="en-US" dirty="0" smtClean="0"/>
              <a:t>指令碼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Reboot-</a:t>
            </a:r>
            <a:r>
              <a:rPr lang="en-US" altLang="zh-TW" dirty="0" err="1" smtClean="0"/>
              <a:t>USGZysh</a:t>
            </a:r>
            <a:r>
              <a:rPr lang="en-US" altLang="zh-TW" dirty="0" smtClean="0"/>
              <a:t>  </a:t>
            </a:r>
            <a:r>
              <a:rPr lang="zh-TW" altLang="en-US" dirty="0" smtClean="0"/>
              <a:t>重新開機防火牆 功能   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79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92" y="-27384"/>
            <a:ext cx="9325112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Zy_chinese_white_4C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95"/>
          <a:stretch>
            <a:fillRect/>
          </a:stretch>
        </p:blipFill>
        <p:spPr bwMode="auto">
          <a:xfrm>
            <a:off x="3425378" y="1628379"/>
            <a:ext cx="2237075" cy="63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3"/>
          <p:cNvSpPr>
            <a:spLocks noChangeArrowheads="1"/>
          </p:cNvSpPr>
          <p:nvPr/>
        </p:nvSpPr>
        <p:spPr bwMode="auto">
          <a:xfrm>
            <a:off x="1912490" y="3493692"/>
            <a:ext cx="55475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latin typeface="Arial" pitchFamily="34" charset="0"/>
              </a:rPr>
              <a:t>Make the World Connect</a:t>
            </a: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3439666" y="4501755"/>
            <a:ext cx="22829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TW">
                <a:solidFill>
                  <a:schemeClr val="bg1"/>
                </a:solidFill>
                <a:latin typeface="Arial" pitchFamily="34" charset="0"/>
              </a:rPr>
              <a:t>www.zyxel.com</a:t>
            </a:r>
          </a:p>
        </p:txBody>
      </p:sp>
    </p:spTree>
    <p:extLst>
      <p:ext uri="{BB962C8B-B14F-4D97-AF65-F5344CB8AC3E}">
        <p14:creationId xmlns:p14="http://schemas.microsoft.com/office/powerpoint/2010/main" val="41209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1794"/>
            <a:ext cx="9144000" cy="494953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46325" y="188640"/>
            <a:ext cx="6797675" cy="762001"/>
          </a:xfrm>
        </p:spPr>
        <p:txBody>
          <a:bodyPr/>
          <a:lstStyle/>
          <a:p>
            <a:r>
              <a:rPr lang="zh-TW" altLang="en-US" dirty="0"/>
              <a:t>基本操作</a:t>
            </a:r>
            <a:r>
              <a:rPr lang="zh-TW" altLang="en-US" dirty="0" smtClean="0"/>
              <a:t>設定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安全性策略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949" y="2492896"/>
            <a:ext cx="2448272" cy="280831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092280" y="313632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位</a:t>
            </a:r>
            <a:r>
              <a:rPr lang="zh-TW" altLang="en-US" dirty="0"/>
              <a:t>址</a:t>
            </a:r>
            <a:r>
              <a:rPr lang="zh-TW" altLang="en-US" dirty="0" smtClean="0"/>
              <a:t>範圍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7110028" y="35277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子網段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433556" y="395512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介面</a:t>
            </a:r>
            <a:r>
              <a:rPr lang="en-US" altLang="zh-TW" dirty="0" smtClean="0"/>
              <a:t>IP</a:t>
            </a:r>
            <a:r>
              <a:rPr lang="zh-TW" altLang="en-US" dirty="0" smtClean="0"/>
              <a:t>位置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7884368" y="432445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介面網段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8067123" y="475824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介面閘道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539552" y="971436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設定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物件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位址</a:t>
            </a:r>
            <a:r>
              <a:rPr lang="zh-TW" altLang="en-US" dirty="0"/>
              <a:t> </a:t>
            </a:r>
            <a:r>
              <a:rPr lang="zh-TW" altLang="en-US" dirty="0" smtClean="0"/>
              <a:t>   新增物件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004814" y="270851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單一位址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19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46325" y="188640"/>
            <a:ext cx="6797675" cy="762001"/>
          </a:xfrm>
        </p:spPr>
        <p:txBody>
          <a:bodyPr/>
          <a:lstStyle/>
          <a:p>
            <a:r>
              <a:rPr lang="zh-TW" altLang="en-US" dirty="0"/>
              <a:t>基本操作</a:t>
            </a:r>
            <a:r>
              <a:rPr lang="zh-TW" altLang="en-US" dirty="0" smtClean="0"/>
              <a:t>設定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安全性策略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89654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23528" y="8994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設定</a:t>
            </a:r>
            <a:r>
              <a:rPr lang="en-US" altLang="zh-TW" dirty="0"/>
              <a:t>&gt;</a:t>
            </a:r>
            <a:r>
              <a:rPr lang="zh-TW" altLang="en-US" dirty="0"/>
              <a:t>物件</a:t>
            </a:r>
            <a:r>
              <a:rPr lang="en-US" altLang="zh-TW" dirty="0" smtClean="0"/>
              <a:t>&gt;</a:t>
            </a:r>
            <a:r>
              <a:rPr lang="zh-TW" altLang="en-US" dirty="0" smtClean="0"/>
              <a:t>服務    新增服務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0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ZyXEL">
      <a:dk1>
        <a:sysClr val="windowText" lastClr="000000"/>
      </a:dk1>
      <a:lt1>
        <a:sysClr val="window" lastClr="FFFFFF"/>
      </a:lt1>
      <a:dk2>
        <a:srgbClr val="4C4948"/>
      </a:dk2>
      <a:lt2>
        <a:srgbClr val="B5B5B5"/>
      </a:lt2>
      <a:accent1>
        <a:srgbClr val="003B91"/>
      </a:accent1>
      <a:accent2>
        <a:srgbClr val="AA1931"/>
      </a:accent2>
      <a:accent3>
        <a:srgbClr val="61B8EA"/>
      </a:accent3>
      <a:accent4>
        <a:srgbClr val="689FCA"/>
      </a:accent4>
      <a:accent5>
        <a:srgbClr val="E36C09"/>
      </a:accent5>
      <a:accent6>
        <a:srgbClr val="91002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2885</TotalTime>
  <Words>1729</Words>
  <Application>Microsoft Office PowerPoint</Application>
  <PresentationFormat>如螢幕大小 (4:3)</PresentationFormat>
  <Paragraphs>348</Paragraphs>
  <Slides>74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74</vt:i4>
      </vt:variant>
    </vt:vector>
  </HeadingPairs>
  <TitlesOfParts>
    <vt:vector size="84" baseType="lpstr">
      <vt:lpstr>Arial Unicode MS</vt:lpstr>
      <vt:lpstr>微軟正黑體</vt:lpstr>
      <vt:lpstr>新細明體</vt:lpstr>
      <vt:lpstr>標楷體</vt:lpstr>
      <vt:lpstr>Arial</vt:lpstr>
      <vt:lpstr>Arial Bold</vt:lpstr>
      <vt:lpstr>Calibri</vt:lpstr>
      <vt:lpstr>Times New Roman</vt:lpstr>
      <vt:lpstr>Wingdings</vt:lpstr>
      <vt:lpstr>Office 佈景主題</vt:lpstr>
      <vt:lpstr>PowerPoint 簡報</vt:lpstr>
      <vt:lpstr>課程大綱</vt:lpstr>
      <vt:lpstr>硬體介紹與配置</vt:lpstr>
      <vt:lpstr>硬體介紹與配置(cont.)</vt:lpstr>
      <vt:lpstr>管理介面介紹</vt:lpstr>
      <vt:lpstr>管理介面介紹（cont.）</vt:lpstr>
      <vt:lpstr>基本操作設定 – Port 角色與 Zone（對應）</vt:lpstr>
      <vt:lpstr>基本操作設定 – 安全性策略</vt:lpstr>
      <vt:lpstr>基本操作設定 – 安全性策略</vt:lpstr>
      <vt:lpstr>基本操作設定 – Port 角色與 Zone</vt:lpstr>
      <vt:lpstr>基本操作設定 – 安全性策略</vt:lpstr>
      <vt:lpstr>基本操作設定 – 安全性策略（cont.）</vt:lpstr>
      <vt:lpstr>基本操作設定 – NAT</vt:lpstr>
      <vt:lpstr>基本操作設定 – 策略路由</vt:lpstr>
      <vt:lpstr>基本操作設定 –策略路由</vt:lpstr>
      <vt:lpstr>基本操作設定 – Policy Route</vt:lpstr>
      <vt:lpstr>基本操作設定 – Policy Route</vt:lpstr>
      <vt:lpstr>基本操作設定 （cont.）</vt:lpstr>
      <vt:lpstr>靜態路由基本設定</vt:lpstr>
      <vt:lpstr>靜態路由基本設定</vt:lpstr>
      <vt:lpstr>網路安全防護機制 （cont.）</vt:lpstr>
      <vt:lpstr>IP-MAC綁定用法與觀念</vt:lpstr>
      <vt:lpstr>IP-MAC綁定用法與觀念</vt:lpstr>
      <vt:lpstr>IP-MAC綁定用法與觀念</vt:lpstr>
      <vt:lpstr>IP-MAC綁定用法與觀念</vt:lpstr>
      <vt:lpstr>IP-MAC綁定用法與觀念</vt:lpstr>
      <vt:lpstr>IP-MAC綁定用法與觀念</vt:lpstr>
      <vt:lpstr>IP-MAC綁定用法與觀念</vt:lpstr>
      <vt:lpstr>IP-MAC綁定用法與觀念</vt:lpstr>
      <vt:lpstr>IP位址監控(IP盤點)</vt:lpstr>
      <vt:lpstr>IP位址監控(IP盤點)</vt:lpstr>
      <vt:lpstr>IP位址監控(IP盤點)</vt:lpstr>
      <vt:lpstr>APP Patrol</vt:lpstr>
      <vt:lpstr>APP Patrol-應用程式巡查</vt:lpstr>
      <vt:lpstr>Facebook 阻擋</vt:lpstr>
      <vt:lpstr>Facebook 阻擋</vt:lpstr>
      <vt:lpstr>Facebook 阻擋</vt:lpstr>
      <vt:lpstr>Facebook 阻擋</vt:lpstr>
      <vt:lpstr>Facebook 阻擋</vt:lpstr>
      <vt:lpstr>網頁內容過濾</vt:lpstr>
      <vt:lpstr>網頁內容過濾</vt:lpstr>
      <vt:lpstr>網頁內容過濾</vt:lpstr>
      <vt:lpstr>網頁內容過濾</vt:lpstr>
      <vt:lpstr>SSL-VPN</vt:lpstr>
      <vt:lpstr>SSL-VPN</vt:lpstr>
      <vt:lpstr>SSL-VPN</vt:lpstr>
      <vt:lpstr>所有安全警告「繼續」、「允許」</vt:lpstr>
      <vt:lpstr>測試可以Ping到Lan1 IP</vt:lpstr>
      <vt:lpstr>SSL-VPN</vt:lpstr>
      <vt:lpstr>SSL-VPN</vt:lpstr>
      <vt:lpstr>硬體介紹與配置</vt:lpstr>
      <vt:lpstr>WEB認證</vt:lpstr>
      <vt:lpstr>WEB認證</vt:lpstr>
      <vt:lpstr>WEB認證</vt:lpstr>
      <vt:lpstr>查詢WEB認證登入狀況</vt:lpstr>
      <vt:lpstr>新增使用者帳號</vt:lpstr>
      <vt:lpstr>登入帳號批次增加</vt:lpstr>
      <vt:lpstr>Vantage Report (VRPT)</vt:lpstr>
      <vt:lpstr>系統需求</vt:lpstr>
      <vt:lpstr>系統需求</vt:lpstr>
      <vt:lpstr>系統需求</vt:lpstr>
      <vt:lpstr>系統需求</vt:lpstr>
      <vt:lpstr>設定USG傳送Log至VRPT</vt:lpstr>
      <vt:lpstr>設定USG傳送Log至VRPT</vt:lpstr>
      <vt:lpstr>Log_Server 登入畫面</vt:lpstr>
      <vt:lpstr>系統畫面</vt:lpstr>
      <vt:lpstr>Monitor(監看系統)</vt:lpstr>
      <vt:lpstr>Report(報告分析)</vt:lpstr>
      <vt:lpstr>Log(Raw DATA)</vt:lpstr>
      <vt:lpstr>維護管理功能 – Monitor(cont.)</vt:lpstr>
      <vt:lpstr>維護管理功能 – Monitor(cont.)</vt:lpstr>
      <vt:lpstr>維護管理功能 – Monitor(cont.)</vt:lpstr>
      <vt:lpstr>維護管理功能 – Monitor(cont.)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Alice Chang</dc:creator>
  <cp:lastModifiedBy>user</cp:lastModifiedBy>
  <cp:revision>197</cp:revision>
  <dcterms:created xsi:type="dcterms:W3CDTF">2014-01-07T07:15:24Z</dcterms:created>
  <dcterms:modified xsi:type="dcterms:W3CDTF">2016-08-01T14:55:54Z</dcterms:modified>
</cp:coreProperties>
</file>